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7" r:id="rId2"/>
    <p:sldId id="256" r:id="rId3"/>
    <p:sldId id="259" r:id="rId4"/>
    <p:sldId id="316" r:id="rId5"/>
    <p:sldId id="325" r:id="rId6"/>
    <p:sldId id="328" r:id="rId7"/>
    <p:sldId id="326" r:id="rId8"/>
    <p:sldId id="327" r:id="rId9"/>
    <p:sldId id="329" r:id="rId10"/>
    <p:sldId id="330" r:id="rId11"/>
    <p:sldId id="331" r:id="rId12"/>
    <p:sldId id="332" r:id="rId13"/>
    <p:sldId id="333" r:id="rId14"/>
    <p:sldId id="317" r:id="rId15"/>
    <p:sldId id="285" r:id="rId16"/>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B5C"/>
    <a:srgbClr val="062A42"/>
    <a:srgbClr val="0A2B42"/>
    <a:srgbClr val="282B42"/>
    <a:srgbClr val="006699"/>
    <a:srgbClr val="0C3048"/>
    <a:srgbClr val="083451"/>
    <a:srgbClr val="0A2E46"/>
    <a:srgbClr val="0E4061"/>
    <a:srgbClr val="0D42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17" autoAdjust="0"/>
    <p:restoredTop sz="94630" autoAdjust="0"/>
  </p:normalViewPr>
  <p:slideViewPr>
    <p:cSldViewPr snapToGrid="0">
      <p:cViewPr varScale="1">
        <p:scale>
          <a:sx n="72" d="100"/>
          <a:sy n="72" d="100"/>
        </p:scale>
        <p:origin x="762" y="72"/>
      </p:cViewPr>
      <p:guideLst>
        <p:guide orient="horz" pos="2160"/>
        <p:guide pos="3840"/>
      </p:guideLst>
    </p:cSldViewPr>
  </p:slideViewPr>
  <p:notesTextViewPr>
    <p:cViewPr>
      <p:scale>
        <a:sx n="1" d="1"/>
        <a:sy n="1" d="1"/>
      </p:scale>
      <p:origin x="0" y="0"/>
    </p:cViewPr>
  </p:notesTextViewPr>
  <p:sorterViewPr>
    <p:cViewPr>
      <p:scale>
        <a:sx n="44" d="100"/>
        <a:sy n="44"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65DBC6-38D0-498A-8F0B-8BC9AF8263A6}" type="datetimeFigureOut">
              <a:rPr lang="zh-CN" altLang="en-US" smtClean="0"/>
              <a:t>2022/1/16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4DF715-C661-4A4B-BB5A-CE67FF753190}" type="slidenum">
              <a:rPr lang="zh-CN" altLang="en-US" smtClean="0"/>
              <a:t>‹#›</a:t>
            </a:fld>
            <a:endParaRPr lang="zh-CN" altLang="en-US"/>
          </a:p>
        </p:txBody>
      </p:sp>
    </p:spTree>
    <p:extLst>
      <p:ext uri="{BB962C8B-B14F-4D97-AF65-F5344CB8AC3E}">
        <p14:creationId xmlns:p14="http://schemas.microsoft.com/office/powerpoint/2010/main" val="2281587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t>1</a:t>
            </a:fld>
            <a:endParaRPr lang="zh-CN" altLang="en-US"/>
          </a:p>
        </p:txBody>
      </p:sp>
    </p:spTree>
    <p:extLst>
      <p:ext uri="{BB962C8B-B14F-4D97-AF65-F5344CB8AC3E}">
        <p14:creationId xmlns:p14="http://schemas.microsoft.com/office/powerpoint/2010/main" val="249581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10</a:t>
            </a:fld>
            <a:endParaRPr lang="zh-CN" altLang="en-US">
              <a:solidFill>
                <a:prstClr val="black"/>
              </a:solidFill>
            </a:endParaRPr>
          </a:p>
        </p:txBody>
      </p:sp>
    </p:spTree>
    <p:extLst>
      <p:ext uri="{BB962C8B-B14F-4D97-AF65-F5344CB8AC3E}">
        <p14:creationId xmlns:p14="http://schemas.microsoft.com/office/powerpoint/2010/main" val="1347686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3675485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2013076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3089599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t>14</a:t>
            </a:fld>
            <a:endParaRPr lang="zh-CN" altLang="en-US"/>
          </a:p>
        </p:txBody>
      </p:sp>
    </p:spTree>
    <p:extLst>
      <p:ext uri="{BB962C8B-B14F-4D97-AF65-F5344CB8AC3E}">
        <p14:creationId xmlns:p14="http://schemas.microsoft.com/office/powerpoint/2010/main" val="3333978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3249454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t>2</a:t>
            </a:fld>
            <a:endParaRPr lang="zh-CN" altLang="en-US"/>
          </a:p>
        </p:txBody>
      </p:sp>
    </p:spTree>
    <p:extLst>
      <p:ext uri="{BB962C8B-B14F-4D97-AF65-F5344CB8AC3E}">
        <p14:creationId xmlns:p14="http://schemas.microsoft.com/office/powerpoint/2010/main" val="3018591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t>3</a:t>
            </a:fld>
            <a:endParaRPr lang="zh-CN" altLang="en-US"/>
          </a:p>
        </p:txBody>
      </p:sp>
    </p:spTree>
    <p:extLst>
      <p:ext uri="{BB962C8B-B14F-4D97-AF65-F5344CB8AC3E}">
        <p14:creationId xmlns:p14="http://schemas.microsoft.com/office/powerpoint/2010/main" val="862290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3722358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3481616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124940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3892798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777664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val="740132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C2D831D-0604-41F7-A337-F1AC1257C2FF}" type="datetimeFigureOut">
              <a:rPr lang="zh-CN" altLang="en-US" smtClean="0"/>
              <a:t>2022/1/16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E4AC72-BA51-437E-8D85-A7DD916C4313}" type="slidenum">
              <a:rPr lang="zh-CN" altLang="en-US" smtClean="0"/>
              <a:t>‹#›</a:t>
            </a:fld>
            <a:endParaRPr lang="zh-CN" altLang="en-US"/>
          </a:p>
        </p:txBody>
      </p:sp>
    </p:spTree>
    <p:extLst>
      <p:ext uri="{BB962C8B-B14F-4D97-AF65-F5344CB8AC3E}">
        <p14:creationId xmlns:p14="http://schemas.microsoft.com/office/powerpoint/2010/main" val="232037589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C2D831D-0604-41F7-A337-F1AC1257C2FF}" type="datetimeFigureOut">
              <a:rPr lang="zh-CN" altLang="en-US" smtClean="0"/>
              <a:t>2022/1/16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E4AC72-BA51-437E-8D85-A7DD916C4313}" type="slidenum">
              <a:rPr lang="zh-CN" altLang="en-US" smtClean="0"/>
              <a:t>‹#›</a:t>
            </a:fld>
            <a:endParaRPr lang="zh-CN" altLang="en-US"/>
          </a:p>
        </p:txBody>
      </p:sp>
    </p:spTree>
    <p:extLst>
      <p:ext uri="{BB962C8B-B14F-4D97-AF65-F5344CB8AC3E}">
        <p14:creationId xmlns:p14="http://schemas.microsoft.com/office/powerpoint/2010/main" val="46307979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C2D831D-0604-41F7-A337-F1AC1257C2FF}" type="datetimeFigureOut">
              <a:rPr lang="zh-CN" altLang="en-US" smtClean="0"/>
              <a:t>2022/1/16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E4AC72-BA51-437E-8D85-A7DD916C4313}" type="slidenum">
              <a:rPr lang="zh-CN" altLang="en-US" smtClean="0"/>
              <a:t>‹#›</a:t>
            </a:fld>
            <a:endParaRPr lang="zh-CN" altLang="en-US"/>
          </a:p>
        </p:txBody>
      </p:sp>
    </p:spTree>
    <p:extLst>
      <p:ext uri="{BB962C8B-B14F-4D97-AF65-F5344CB8AC3E}">
        <p14:creationId xmlns:p14="http://schemas.microsoft.com/office/powerpoint/2010/main" val="87888421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C2D831D-0604-41F7-A337-F1AC1257C2FF}" type="datetimeFigureOut">
              <a:rPr lang="zh-CN" altLang="en-US" smtClean="0"/>
              <a:t>2022/1/16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E4AC72-BA51-437E-8D85-A7DD916C4313}" type="slidenum">
              <a:rPr lang="zh-CN" altLang="en-US" smtClean="0"/>
              <a:t>‹#›</a:t>
            </a:fld>
            <a:endParaRPr lang="zh-CN" altLang="en-US"/>
          </a:p>
        </p:txBody>
      </p:sp>
    </p:spTree>
    <p:extLst>
      <p:ext uri="{BB962C8B-B14F-4D97-AF65-F5344CB8AC3E}">
        <p14:creationId xmlns:p14="http://schemas.microsoft.com/office/powerpoint/2010/main" val="37283695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C2D831D-0604-41F7-A337-F1AC1257C2FF}" type="datetimeFigureOut">
              <a:rPr lang="zh-CN" altLang="en-US" smtClean="0"/>
              <a:t>2022/1/16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E4AC72-BA51-437E-8D85-A7DD916C4313}" type="slidenum">
              <a:rPr lang="zh-CN" altLang="en-US" smtClean="0"/>
              <a:t>‹#›</a:t>
            </a:fld>
            <a:endParaRPr lang="zh-CN" altLang="en-US"/>
          </a:p>
        </p:txBody>
      </p:sp>
    </p:spTree>
    <p:extLst>
      <p:ext uri="{BB962C8B-B14F-4D97-AF65-F5344CB8AC3E}">
        <p14:creationId xmlns:p14="http://schemas.microsoft.com/office/powerpoint/2010/main" val="179258635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C2D831D-0604-41F7-A337-F1AC1257C2FF}" type="datetimeFigureOut">
              <a:rPr lang="zh-CN" altLang="en-US" smtClean="0"/>
              <a:t>2022/1/16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E4AC72-BA51-437E-8D85-A7DD916C4313}" type="slidenum">
              <a:rPr lang="zh-CN" altLang="en-US" smtClean="0"/>
              <a:t>‹#›</a:t>
            </a:fld>
            <a:endParaRPr lang="zh-CN" altLang="en-US"/>
          </a:p>
        </p:txBody>
      </p:sp>
    </p:spTree>
    <p:extLst>
      <p:ext uri="{BB962C8B-B14F-4D97-AF65-F5344CB8AC3E}">
        <p14:creationId xmlns:p14="http://schemas.microsoft.com/office/powerpoint/2010/main" val="68023587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C2D831D-0604-41F7-A337-F1AC1257C2FF}" type="datetimeFigureOut">
              <a:rPr lang="zh-CN" altLang="en-US" smtClean="0"/>
              <a:t>2022/1/16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FE4AC72-BA51-437E-8D85-A7DD916C4313}" type="slidenum">
              <a:rPr lang="zh-CN" altLang="en-US" smtClean="0"/>
              <a:t>‹#›</a:t>
            </a:fld>
            <a:endParaRPr lang="zh-CN" altLang="en-US"/>
          </a:p>
        </p:txBody>
      </p:sp>
    </p:spTree>
    <p:extLst>
      <p:ext uri="{BB962C8B-B14F-4D97-AF65-F5344CB8AC3E}">
        <p14:creationId xmlns:p14="http://schemas.microsoft.com/office/powerpoint/2010/main" val="142542437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C2D831D-0604-41F7-A337-F1AC1257C2FF}" type="datetimeFigureOut">
              <a:rPr lang="zh-CN" altLang="en-US" smtClean="0"/>
              <a:t>2022/1/16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FE4AC72-BA51-437E-8D85-A7DD916C4313}" type="slidenum">
              <a:rPr lang="zh-CN" altLang="en-US" smtClean="0"/>
              <a:t>‹#›</a:t>
            </a:fld>
            <a:endParaRPr lang="zh-CN" altLang="en-US"/>
          </a:p>
        </p:txBody>
      </p:sp>
    </p:spTree>
    <p:extLst>
      <p:ext uri="{BB962C8B-B14F-4D97-AF65-F5344CB8AC3E}">
        <p14:creationId xmlns:p14="http://schemas.microsoft.com/office/powerpoint/2010/main" val="266278516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C2D831D-0604-41F7-A337-F1AC1257C2FF}" type="datetimeFigureOut">
              <a:rPr lang="zh-CN" altLang="en-US" smtClean="0"/>
              <a:t>2022/1/16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E4AC72-BA51-437E-8D85-A7DD916C4313}" type="slidenum">
              <a:rPr lang="zh-CN" altLang="en-US" smtClean="0"/>
              <a:t>‹#›</a:t>
            </a:fld>
            <a:endParaRPr lang="zh-CN" altLang="en-US"/>
          </a:p>
        </p:txBody>
      </p:sp>
    </p:spTree>
    <p:extLst>
      <p:ext uri="{BB962C8B-B14F-4D97-AF65-F5344CB8AC3E}">
        <p14:creationId xmlns:p14="http://schemas.microsoft.com/office/powerpoint/2010/main" val="109178669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C2D831D-0604-41F7-A337-F1AC1257C2FF}" type="datetimeFigureOut">
              <a:rPr lang="zh-CN" altLang="en-US" smtClean="0"/>
              <a:t>2022/1/16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E4AC72-BA51-437E-8D85-A7DD916C4313}" type="slidenum">
              <a:rPr lang="zh-CN" altLang="en-US" smtClean="0"/>
              <a:t>‹#›</a:t>
            </a:fld>
            <a:endParaRPr lang="zh-CN" altLang="en-US"/>
          </a:p>
        </p:txBody>
      </p:sp>
    </p:spTree>
    <p:extLst>
      <p:ext uri="{BB962C8B-B14F-4D97-AF65-F5344CB8AC3E}">
        <p14:creationId xmlns:p14="http://schemas.microsoft.com/office/powerpoint/2010/main" val="291825592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C2D831D-0604-41F7-A337-F1AC1257C2FF}" type="datetimeFigureOut">
              <a:rPr lang="zh-CN" altLang="en-US" smtClean="0"/>
              <a:t>2022/1/16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E4AC72-BA51-437E-8D85-A7DD916C4313}" type="slidenum">
              <a:rPr lang="zh-CN" altLang="en-US" smtClean="0"/>
              <a:t>‹#›</a:t>
            </a:fld>
            <a:endParaRPr lang="zh-CN" altLang="en-US"/>
          </a:p>
        </p:txBody>
      </p:sp>
    </p:spTree>
    <p:extLst>
      <p:ext uri="{BB962C8B-B14F-4D97-AF65-F5344CB8AC3E}">
        <p14:creationId xmlns:p14="http://schemas.microsoft.com/office/powerpoint/2010/main" val="94015072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2D831D-0604-41F7-A337-F1AC1257C2FF}" type="datetimeFigureOut">
              <a:rPr lang="zh-CN" altLang="en-US" smtClean="0"/>
              <a:t>2022/1/16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E4AC72-BA51-437E-8D85-A7DD916C4313}" type="slidenum">
              <a:rPr lang="zh-CN" altLang="en-US" smtClean="0"/>
              <a:t>‹#›</a:t>
            </a:fld>
            <a:endParaRPr lang="zh-CN" altLang="en-US"/>
          </a:p>
        </p:txBody>
      </p:sp>
    </p:spTree>
    <p:extLst>
      <p:ext uri="{BB962C8B-B14F-4D97-AF65-F5344CB8AC3E}">
        <p14:creationId xmlns:p14="http://schemas.microsoft.com/office/powerpoint/2010/main" val="28374323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advTm="0"/>
    </mc:Choice>
    <mc:Fallback xmlns="">
      <p:transition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335997" y="2982724"/>
            <a:ext cx="7520008" cy="892552"/>
          </a:xfrm>
          <a:prstGeom prst="rect">
            <a:avLst/>
          </a:prstGeom>
          <a:noFill/>
        </p:spPr>
        <p:txBody>
          <a:bodyPr wrap="none" rtlCol="0">
            <a:spAutoFit/>
          </a:bodyPr>
          <a:lstStyle/>
          <a:p>
            <a:pPr algn="ctr"/>
            <a:r>
              <a:rPr lang="zh-CN" altLang="en-US" sz="5200" b="1" dirty="0">
                <a:solidFill>
                  <a:srgbClr val="093B5C"/>
                </a:solidFill>
                <a:latin typeface="微软雅黑" panose="020B0503020204020204" pitchFamily="34" charset="-122"/>
                <a:ea typeface="微软雅黑" panose="020B0503020204020204" pitchFamily="34" charset="-122"/>
              </a:rPr>
              <a:t>区块链数据存储读书报告</a:t>
            </a:r>
          </a:p>
        </p:txBody>
      </p:sp>
      <p:pic>
        <p:nvPicPr>
          <p:cNvPr id="2" name="时装秀常用音乐">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7091446"/>
            <a:ext cx="609600" cy="609600"/>
          </a:xfrm>
          <a:prstGeom prst="rect">
            <a:avLst/>
          </a:prstGeom>
        </p:spPr>
      </p:pic>
      <p:sp>
        <p:nvSpPr>
          <p:cNvPr id="22" name="圆角矩形 21"/>
          <p:cNvSpPr/>
          <p:nvPr/>
        </p:nvSpPr>
        <p:spPr>
          <a:xfrm>
            <a:off x="3849913" y="4171829"/>
            <a:ext cx="4492174" cy="369332"/>
          </a:xfrm>
          <a:prstGeom prst="roundRect">
            <a:avLst>
              <a:gd name="adj" fmla="val 50000"/>
            </a:avLst>
          </a:prstGeom>
          <a:solidFill>
            <a:srgbClr val="093B5C"/>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文本框 14"/>
          <p:cNvSpPr txBox="1"/>
          <p:nvPr/>
        </p:nvSpPr>
        <p:spPr>
          <a:xfrm>
            <a:off x="5657418" y="4171829"/>
            <a:ext cx="877163"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秦清澳</a:t>
            </a:r>
          </a:p>
        </p:txBody>
      </p:sp>
      <p:sp>
        <p:nvSpPr>
          <p:cNvPr id="24" name="等腰三角形 23"/>
          <p:cNvSpPr/>
          <p:nvPr/>
        </p:nvSpPr>
        <p:spPr>
          <a:xfrm>
            <a:off x="5763813" y="5818690"/>
            <a:ext cx="664374" cy="572736"/>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5"/>
          <p:cNvSpPr>
            <a:spLocks noChangeAspect="1"/>
          </p:cNvSpPr>
          <p:nvPr/>
        </p:nvSpPr>
        <p:spPr bwMode="auto">
          <a:xfrm>
            <a:off x="4476157" y="-1452390"/>
            <a:ext cx="3239687" cy="3678406"/>
          </a:xfrm>
          <a:custGeom>
            <a:avLst/>
            <a:gdLst>
              <a:gd name="T0" fmla="*/ 6935 w 12812"/>
              <a:gd name="T1" fmla="*/ 195 h 14572"/>
              <a:gd name="T2" fmla="*/ 9609 w 12812"/>
              <a:gd name="T3" fmla="*/ 1739 h 14572"/>
              <a:gd name="T4" fmla="*/ 12283 w 12812"/>
              <a:gd name="T5" fmla="*/ 3282 h 14572"/>
              <a:gd name="T6" fmla="*/ 12812 w 12812"/>
              <a:gd name="T7" fmla="*/ 4199 h 14572"/>
              <a:gd name="T8" fmla="*/ 12812 w 12812"/>
              <a:gd name="T9" fmla="*/ 7286 h 14572"/>
              <a:gd name="T10" fmla="*/ 12812 w 12812"/>
              <a:gd name="T11" fmla="*/ 10374 h 14572"/>
              <a:gd name="T12" fmla="*/ 12283 w 12812"/>
              <a:gd name="T13" fmla="*/ 11290 h 14572"/>
              <a:gd name="T14" fmla="*/ 9609 w 12812"/>
              <a:gd name="T15" fmla="*/ 12834 h 14572"/>
              <a:gd name="T16" fmla="*/ 6935 w 12812"/>
              <a:gd name="T17" fmla="*/ 14378 h 14572"/>
              <a:gd name="T18" fmla="*/ 5877 w 12812"/>
              <a:gd name="T19" fmla="*/ 14378 h 14572"/>
              <a:gd name="T20" fmla="*/ 3203 w 12812"/>
              <a:gd name="T21" fmla="*/ 12834 h 14572"/>
              <a:gd name="T22" fmla="*/ 529 w 12812"/>
              <a:gd name="T23" fmla="*/ 11290 h 14572"/>
              <a:gd name="T24" fmla="*/ 0 w 12812"/>
              <a:gd name="T25" fmla="*/ 10374 h 14572"/>
              <a:gd name="T26" fmla="*/ 0 w 12812"/>
              <a:gd name="T27" fmla="*/ 7286 h 14572"/>
              <a:gd name="T28" fmla="*/ 0 w 12812"/>
              <a:gd name="T29" fmla="*/ 4199 h 14572"/>
              <a:gd name="T30" fmla="*/ 529 w 12812"/>
              <a:gd name="T31" fmla="*/ 3282 h 14572"/>
              <a:gd name="T32" fmla="*/ 3203 w 12812"/>
              <a:gd name="T33" fmla="*/ 1739 h 14572"/>
              <a:gd name="T34" fmla="*/ 5877 w 12812"/>
              <a:gd name="T35" fmla="*/ 195 h 14572"/>
              <a:gd name="T36" fmla="*/ 6935 w 12812"/>
              <a:gd name="T37" fmla="*/ 195 h 14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12" h="14572">
                <a:moveTo>
                  <a:pt x="6935" y="195"/>
                </a:moveTo>
                <a:lnTo>
                  <a:pt x="9609" y="1739"/>
                </a:lnTo>
                <a:lnTo>
                  <a:pt x="12283" y="3282"/>
                </a:lnTo>
                <a:cubicBezTo>
                  <a:pt x="12620" y="3477"/>
                  <a:pt x="12812" y="3810"/>
                  <a:pt x="12812" y="4199"/>
                </a:cubicBezTo>
                <a:lnTo>
                  <a:pt x="12812" y="7286"/>
                </a:lnTo>
                <a:lnTo>
                  <a:pt x="12812" y="10374"/>
                </a:lnTo>
                <a:cubicBezTo>
                  <a:pt x="12812" y="10763"/>
                  <a:pt x="12620" y="11096"/>
                  <a:pt x="12283" y="11290"/>
                </a:cubicBezTo>
                <a:lnTo>
                  <a:pt x="9609" y="12834"/>
                </a:lnTo>
                <a:lnTo>
                  <a:pt x="6935" y="14378"/>
                </a:lnTo>
                <a:cubicBezTo>
                  <a:pt x="6599" y="14572"/>
                  <a:pt x="6213" y="14572"/>
                  <a:pt x="5877" y="14378"/>
                </a:cubicBezTo>
                <a:lnTo>
                  <a:pt x="3203" y="12834"/>
                </a:lnTo>
                <a:lnTo>
                  <a:pt x="529" y="11290"/>
                </a:lnTo>
                <a:cubicBezTo>
                  <a:pt x="193" y="11096"/>
                  <a:pt x="0" y="10763"/>
                  <a:pt x="0" y="10374"/>
                </a:cubicBezTo>
                <a:lnTo>
                  <a:pt x="0" y="7286"/>
                </a:lnTo>
                <a:lnTo>
                  <a:pt x="0" y="4199"/>
                </a:lnTo>
                <a:cubicBezTo>
                  <a:pt x="0" y="3810"/>
                  <a:pt x="193" y="3477"/>
                  <a:pt x="529" y="3282"/>
                </a:cubicBezTo>
                <a:lnTo>
                  <a:pt x="3203" y="1739"/>
                </a:lnTo>
                <a:lnTo>
                  <a:pt x="5877" y="195"/>
                </a:lnTo>
                <a:cubicBezTo>
                  <a:pt x="6213" y="0"/>
                  <a:pt x="6599" y="0"/>
                  <a:pt x="6935" y="195"/>
                </a:cubicBez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Tree>
    <p:extLst>
      <p:ext uri="{BB962C8B-B14F-4D97-AF65-F5344CB8AC3E}">
        <p14:creationId xmlns:p14="http://schemas.microsoft.com/office/powerpoint/2010/main" val="60154738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矩形 132"/>
          <p:cNvSpPr/>
          <p:nvPr/>
        </p:nvSpPr>
        <p:spPr>
          <a:xfrm>
            <a:off x="675861" y="1228395"/>
            <a:ext cx="4713751" cy="4401205"/>
          </a:xfrm>
          <a:prstGeom prst="rect">
            <a:avLst/>
          </a:prstGeom>
        </p:spPr>
        <p:txBody>
          <a:bodyPr wrap="square">
            <a:spAutoFit/>
          </a:bodyPr>
          <a:lstStyle/>
          <a:p>
            <a:pPr algn="just"/>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分布式存储系统往往采用冗余策略来提高系统可靠性，而擦除编码</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简称</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EC)</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就是一种有效的冗余策略。</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EC</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将原始数据块们转换成一个编码块集合</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即</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chunk)</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，使得任何具有足够可用</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chunk</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的子集都可以重建原始数据。在相同的容错级别下，</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EC</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的存储开销比基于副本方式低得多。作为一种被广泛使用的</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EC</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码，</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RS</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编码可以使每个数据块的存储成本从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O(n)</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减少到</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O(1)</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，极大地降低了存储空间。通过结合</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RS</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编码、参考前向模型以及智能合约等技术，在减小存储空间的同时，还可以实现存储节点的负载均衡、保证数据的不可篡改以及隐私性。</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矩形 3"/>
          <p:cNvSpPr>
            <a:spLocks noChangeArrowheads="1"/>
          </p:cNvSpPr>
          <p:nvPr/>
        </p:nvSpPr>
        <p:spPr bwMode="auto">
          <a:xfrm>
            <a:off x="798575" y="234824"/>
            <a:ext cx="6507660" cy="523220"/>
          </a:xfrm>
          <a:prstGeom prst="rect">
            <a:avLst/>
          </a:prstGeom>
        </p:spPr>
        <p:txBody>
          <a:bodyPr wrap="square">
            <a:spAutoFit/>
          </a:bodyPr>
          <a:lstStyle/>
          <a:p>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编码</a:t>
            </a:r>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-RS</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编码</a:t>
            </a:r>
          </a:p>
        </p:txBody>
      </p:sp>
      <p:sp>
        <p:nvSpPr>
          <p:cNvPr id="28" name="等腰三角形 27"/>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53737692-E54F-4B8A-919A-F5C2F44404BB}"/>
              </a:ext>
            </a:extLst>
          </p:cNvPr>
          <p:cNvPicPr/>
          <p:nvPr/>
        </p:nvPicPr>
        <p:blipFill>
          <a:blip r:embed="rId3"/>
          <a:stretch>
            <a:fillRect/>
          </a:stretch>
        </p:blipFill>
        <p:spPr>
          <a:xfrm>
            <a:off x="5910470" y="624306"/>
            <a:ext cx="5605669" cy="5609385"/>
          </a:xfrm>
          <a:prstGeom prst="rect">
            <a:avLst/>
          </a:prstGeom>
        </p:spPr>
      </p:pic>
    </p:spTree>
    <p:extLst>
      <p:ext uri="{BB962C8B-B14F-4D97-AF65-F5344CB8AC3E}">
        <p14:creationId xmlns:p14="http://schemas.microsoft.com/office/powerpoint/2010/main" val="66796509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矩形 132"/>
          <p:cNvSpPr/>
          <p:nvPr/>
        </p:nvSpPr>
        <p:spPr>
          <a:xfrm>
            <a:off x="675861" y="1228395"/>
            <a:ext cx="4713751" cy="4401205"/>
          </a:xfrm>
          <a:prstGeom prst="rect">
            <a:avLst/>
          </a:prstGeom>
        </p:spPr>
        <p:txBody>
          <a:bodyPr wrap="square">
            <a:spAutoFit/>
          </a:bodyPr>
          <a:lstStyle/>
          <a:p>
            <a:pPr algn="just"/>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作为改进的</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BCH</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码，再生编码不仅保留了</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MDS</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擦除编码的特性，而且通过结合网络编码</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(Network Coding,</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简称</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NC)</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的原理来修复出错的数据，大大降低了所需的网络带宽。再生编码在不影响数据整体完整性的情况下，大幅地减少了每个节点的存储空间。</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基于本地再生编码技术的区块链系统可以保证网络数据的可靠性和隐私性。当发现存储的数据被损坏时，由矢量编码</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(vector code)</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构建的多个本地修复组可以同时且高效地修复多个分布式数据存储节点，从而使系统有良好的局部可修复性和实时性。</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矩形 3"/>
          <p:cNvSpPr>
            <a:spLocks noChangeArrowheads="1"/>
          </p:cNvSpPr>
          <p:nvPr/>
        </p:nvSpPr>
        <p:spPr bwMode="auto">
          <a:xfrm>
            <a:off x="798575" y="234824"/>
            <a:ext cx="6507660" cy="523220"/>
          </a:xfrm>
          <a:prstGeom prst="rect">
            <a:avLst/>
          </a:prstGeom>
        </p:spPr>
        <p:txBody>
          <a:bodyPr wrap="square">
            <a:spAutoFit/>
          </a:bodyPr>
          <a:lstStyle/>
          <a:p>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编码</a:t>
            </a:r>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本地再生编码</a:t>
            </a:r>
          </a:p>
        </p:txBody>
      </p:sp>
      <p:sp>
        <p:nvSpPr>
          <p:cNvPr id="28" name="等腰三角形 27"/>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AC451B5F-1723-4E50-B4F2-BC3EA2A1613A}"/>
              </a:ext>
            </a:extLst>
          </p:cNvPr>
          <p:cNvPicPr>
            <a:picLocks noChangeAspect="1"/>
          </p:cNvPicPr>
          <p:nvPr/>
        </p:nvPicPr>
        <p:blipFill>
          <a:blip r:embed="rId3"/>
          <a:stretch>
            <a:fillRect/>
          </a:stretch>
        </p:blipFill>
        <p:spPr>
          <a:xfrm>
            <a:off x="6096000" y="2120983"/>
            <a:ext cx="5087612" cy="2616027"/>
          </a:xfrm>
          <a:prstGeom prst="rect">
            <a:avLst/>
          </a:prstGeom>
        </p:spPr>
      </p:pic>
    </p:spTree>
    <p:extLst>
      <p:ext uri="{BB962C8B-B14F-4D97-AF65-F5344CB8AC3E}">
        <p14:creationId xmlns:p14="http://schemas.microsoft.com/office/powerpoint/2010/main" val="101511898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矩形 132"/>
          <p:cNvSpPr/>
          <p:nvPr/>
        </p:nvSpPr>
        <p:spPr>
          <a:xfrm>
            <a:off x="798575" y="1061614"/>
            <a:ext cx="10650725" cy="1323439"/>
          </a:xfrm>
          <a:prstGeom prst="rect">
            <a:avLst/>
          </a:prstGeom>
        </p:spPr>
        <p:txBody>
          <a:bodyPr wrap="square">
            <a:spAutoFit/>
          </a:bodyPr>
          <a:lstStyle/>
          <a:p>
            <a:pPr algn="just"/>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采用顺序聚合签名，在减小区块链数据存储大小的同时，可以提高区块链的安全性。区块链结合一个具有指定验证者的顺序聚合签名方案</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(sequential aggregate signature scheme with a designated verifier</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，简称</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DVSSA)</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，通过对所有人签名的顺序聚合压缩了区块链存储空间，并可以解决非法访问问题。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矩形 3"/>
          <p:cNvSpPr>
            <a:spLocks noChangeArrowheads="1"/>
          </p:cNvSpPr>
          <p:nvPr/>
        </p:nvSpPr>
        <p:spPr bwMode="auto">
          <a:xfrm>
            <a:off x="798575" y="234824"/>
            <a:ext cx="6507660" cy="523220"/>
          </a:xfrm>
          <a:prstGeom prst="rect">
            <a:avLst/>
          </a:prstGeom>
        </p:spPr>
        <p:txBody>
          <a:bodyPr wrap="square">
            <a:spAutoFit/>
          </a:bodyPr>
          <a:lstStyle/>
          <a:p>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密码学策略</a:t>
            </a:r>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顺序聚合签名</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28" name="等腰三角形 27"/>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8DCEC4E9-C4F8-4A5A-BBE0-84315EE9BE0F}"/>
              </a:ext>
            </a:extLst>
          </p:cNvPr>
          <p:cNvPicPr>
            <a:picLocks noChangeAspect="1"/>
          </p:cNvPicPr>
          <p:nvPr/>
        </p:nvPicPr>
        <p:blipFill>
          <a:blip r:embed="rId3"/>
          <a:stretch>
            <a:fillRect/>
          </a:stretch>
        </p:blipFill>
        <p:spPr>
          <a:xfrm>
            <a:off x="2590159" y="2492592"/>
            <a:ext cx="7011681" cy="3960712"/>
          </a:xfrm>
          <a:prstGeom prst="rect">
            <a:avLst/>
          </a:prstGeom>
        </p:spPr>
      </p:pic>
    </p:spTree>
    <p:extLst>
      <p:ext uri="{BB962C8B-B14F-4D97-AF65-F5344CB8AC3E}">
        <p14:creationId xmlns:p14="http://schemas.microsoft.com/office/powerpoint/2010/main" val="59745913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矩形 132"/>
          <p:cNvSpPr/>
          <p:nvPr/>
        </p:nvSpPr>
        <p:spPr>
          <a:xfrm>
            <a:off x="798575" y="1997839"/>
            <a:ext cx="10650725" cy="2554545"/>
          </a:xfrm>
          <a:prstGeom prst="rect">
            <a:avLst/>
          </a:prstGeom>
        </p:spPr>
        <p:txBody>
          <a:bodyPr wrap="square">
            <a:spAutoFit/>
          </a:bodyPr>
          <a:lstStyle/>
          <a:p>
            <a:pPr algn="just"/>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群签名是隐私保护过程的一个很好的加密工具，确保匿名性、认证性和可问责性。群签名使组的成员能够代表组生成签名，并且不能追溯到其签名者。群签名用于隐私身份信息保护。基于短群签名方案设计协议，可以更好的提高效率，因为它的签名大小和计算成本是标准模型中最好的方案。</a:t>
            </a:r>
          </a:p>
          <a:p>
            <a:pPr algn="just"/>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基于边缘计算的简化群签名的概念可以高效地验证存储数据和保护数据隐私。而在边缘计算中，边缘设备和终端设备可以很容易地通过云服务建立长期的信任关系。因此，简化群签名可以舍弃可追踪性，使得数据验证的时间复杂度大小仅为</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O(1)</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。采用简化群签名，极大地降低了数据验证成本。</a:t>
            </a:r>
          </a:p>
        </p:txBody>
      </p:sp>
      <p:sp>
        <p:nvSpPr>
          <p:cNvPr id="27" name="矩形 3"/>
          <p:cNvSpPr>
            <a:spLocks noChangeArrowheads="1"/>
          </p:cNvSpPr>
          <p:nvPr/>
        </p:nvSpPr>
        <p:spPr bwMode="auto">
          <a:xfrm>
            <a:off x="798575" y="234824"/>
            <a:ext cx="6507660" cy="523220"/>
          </a:xfrm>
          <a:prstGeom prst="rect">
            <a:avLst/>
          </a:prstGeom>
        </p:spPr>
        <p:txBody>
          <a:bodyPr wrap="square">
            <a:spAutoFit/>
          </a:bodyPr>
          <a:lstStyle/>
          <a:p>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密码学策略</a:t>
            </a:r>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群签名</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28" name="等腰三角形 27"/>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453845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3"/>
          <p:cNvSpPr>
            <a:spLocks noChangeArrowheads="1"/>
          </p:cNvSpPr>
          <p:nvPr/>
        </p:nvSpPr>
        <p:spPr bwMode="auto">
          <a:xfrm>
            <a:off x="798575" y="234824"/>
            <a:ext cx="3957983" cy="523220"/>
          </a:xfrm>
          <a:prstGeom prst="rect">
            <a:avLst/>
          </a:prstGeom>
        </p:spPr>
        <p:txBody>
          <a:bodyPr wrap="square">
            <a:spAutoFit/>
          </a:bodyPr>
          <a:lstStyle/>
          <a:p>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总结与展望</a:t>
            </a:r>
          </a:p>
        </p:txBody>
      </p:sp>
      <p:sp>
        <p:nvSpPr>
          <p:cNvPr id="44" name="Freeform 1656"/>
          <p:cNvSpPr>
            <a:spLocks noEditPoints="1"/>
          </p:cNvSpPr>
          <p:nvPr/>
        </p:nvSpPr>
        <p:spPr bwMode="auto">
          <a:xfrm>
            <a:off x="529188" y="1884033"/>
            <a:ext cx="423553" cy="420897"/>
          </a:xfrm>
          <a:custGeom>
            <a:avLst/>
            <a:gdLst>
              <a:gd name="T0" fmla="*/ 0 w 135"/>
              <a:gd name="T1" fmla="*/ 67 h 134"/>
              <a:gd name="T2" fmla="*/ 135 w 135"/>
              <a:gd name="T3" fmla="*/ 67 h 134"/>
              <a:gd name="T4" fmla="*/ 57 w 135"/>
              <a:gd name="T5" fmla="*/ 10 h 134"/>
              <a:gd name="T6" fmla="*/ 26 w 135"/>
              <a:gd name="T7" fmla="*/ 26 h 134"/>
              <a:gd name="T8" fmla="*/ 22 w 135"/>
              <a:gd name="T9" fmla="*/ 30 h 134"/>
              <a:gd name="T10" fmla="*/ 32 w 135"/>
              <a:gd name="T11" fmla="*/ 64 h 134"/>
              <a:gd name="T12" fmla="*/ 22 w 135"/>
              <a:gd name="T13" fmla="*/ 30 h 134"/>
              <a:gd name="T14" fmla="*/ 32 w 135"/>
              <a:gd name="T15" fmla="*/ 70 h 134"/>
              <a:gd name="T16" fmla="*/ 22 w 135"/>
              <a:gd name="T17" fmla="*/ 103 h 134"/>
              <a:gd name="T18" fmla="*/ 26 w 135"/>
              <a:gd name="T19" fmla="*/ 108 h 134"/>
              <a:gd name="T20" fmla="*/ 57 w 135"/>
              <a:gd name="T21" fmla="*/ 124 h 134"/>
              <a:gd name="T22" fmla="*/ 65 w 135"/>
              <a:gd name="T23" fmla="*/ 122 h 134"/>
              <a:gd name="T24" fmla="*/ 65 w 135"/>
              <a:gd name="T25" fmla="*/ 93 h 134"/>
              <a:gd name="T26" fmla="*/ 65 w 135"/>
              <a:gd name="T27" fmla="*/ 87 h 134"/>
              <a:gd name="T28" fmla="*/ 39 w 135"/>
              <a:gd name="T29" fmla="*/ 70 h 134"/>
              <a:gd name="T30" fmla="*/ 65 w 135"/>
              <a:gd name="T31" fmla="*/ 87 h 134"/>
              <a:gd name="T32" fmla="*/ 39 w 135"/>
              <a:gd name="T33" fmla="*/ 64 h 134"/>
              <a:gd name="T34" fmla="*/ 65 w 135"/>
              <a:gd name="T35" fmla="*/ 47 h 134"/>
              <a:gd name="T36" fmla="*/ 65 w 135"/>
              <a:gd name="T37" fmla="*/ 41 h 134"/>
              <a:gd name="T38" fmla="*/ 65 w 135"/>
              <a:gd name="T39" fmla="*/ 12 h 134"/>
              <a:gd name="T40" fmla="*/ 126 w 135"/>
              <a:gd name="T41" fmla="*/ 64 h 134"/>
              <a:gd name="T42" fmla="*/ 99 w 135"/>
              <a:gd name="T43" fmla="*/ 40 h 134"/>
              <a:gd name="T44" fmla="*/ 126 w 135"/>
              <a:gd name="T45" fmla="*/ 64 h 134"/>
              <a:gd name="T46" fmla="*/ 96 w 135"/>
              <a:gd name="T47" fmla="*/ 34 h 134"/>
              <a:gd name="T48" fmla="*/ 109 w 135"/>
              <a:gd name="T49" fmla="*/ 26 h 134"/>
              <a:gd name="T50" fmla="*/ 90 w 135"/>
              <a:gd name="T51" fmla="*/ 37 h 134"/>
              <a:gd name="T52" fmla="*/ 71 w 135"/>
              <a:gd name="T53" fmla="*/ 12 h 134"/>
              <a:gd name="T54" fmla="*/ 93 w 135"/>
              <a:gd name="T55" fmla="*/ 43 h 134"/>
              <a:gd name="T56" fmla="*/ 71 w 135"/>
              <a:gd name="T57" fmla="*/ 64 h 134"/>
              <a:gd name="T58" fmla="*/ 71 w 135"/>
              <a:gd name="T59" fmla="*/ 70 h 134"/>
              <a:gd name="T60" fmla="*/ 93 w 135"/>
              <a:gd name="T61" fmla="*/ 91 h 134"/>
              <a:gd name="T62" fmla="*/ 71 w 135"/>
              <a:gd name="T63" fmla="*/ 70 h 134"/>
              <a:gd name="T64" fmla="*/ 71 w 135"/>
              <a:gd name="T65" fmla="*/ 93 h 134"/>
              <a:gd name="T66" fmla="*/ 71 w 135"/>
              <a:gd name="T67" fmla="*/ 122 h 134"/>
              <a:gd name="T68" fmla="*/ 96 w 135"/>
              <a:gd name="T69" fmla="*/ 99 h 134"/>
              <a:gd name="T70" fmla="*/ 78 w 135"/>
              <a:gd name="T71" fmla="*/ 124 h 134"/>
              <a:gd name="T72" fmla="*/ 99 w 135"/>
              <a:gd name="T73" fmla="*/ 93 h 134"/>
              <a:gd name="T74" fmla="*/ 126 w 135"/>
              <a:gd name="T75" fmla="*/ 7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5" h="134">
                <a:moveTo>
                  <a:pt x="68" y="0"/>
                </a:moveTo>
                <a:cubicBezTo>
                  <a:pt x="31" y="0"/>
                  <a:pt x="0" y="30"/>
                  <a:pt x="0" y="67"/>
                </a:cubicBezTo>
                <a:cubicBezTo>
                  <a:pt x="0" y="104"/>
                  <a:pt x="31" y="134"/>
                  <a:pt x="68" y="134"/>
                </a:cubicBezTo>
                <a:cubicBezTo>
                  <a:pt x="105" y="134"/>
                  <a:pt x="135" y="104"/>
                  <a:pt x="135" y="67"/>
                </a:cubicBezTo>
                <a:cubicBezTo>
                  <a:pt x="135" y="30"/>
                  <a:pt x="105" y="0"/>
                  <a:pt x="68" y="0"/>
                </a:cubicBezTo>
                <a:close/>
                <a:moveTo>
                  <a:pt x="57" y="10"/>
                </a:moveTo>
                <a:cubicBezTo>
                  <a:pt x="52" y="15"/>
                  <a:pt x="44" y="23"/>
                  <a:pt x="39" y="34"/>
                </a:cubicBezTo>
                <a:cubicBezTo>
                  <a:pt x="33" y="31"/>
                  <a:pt x="29" y="28"/>
                  <a:pt x="26" y="26"/>
                </a:cubicBezTo>
                <a:cubicBezTo>
                  <a:pt x="35" y="17"/>
                  <a:pt x="46" y="12"/>
                  <a:pt x="57" y="10"/>
                </a:cubicBezTo>
                <a:close/>
                <a:moveTo>
                  <a:pt x="22" y="30"/>
                </a:moveTo>
                <a:cubicBezTo>
                  <a:pt x="25" y="33"/>
                  <a:pt x="30" y="37"/>
                  <a:pt x="37" y="40"/>
                </a:cubicBezTo>
                <a:cubicBezTo>
                  <a:pt x="34" y="48"/>
                  <a:pt x="33" y="56"/>
                  <a:pt x="32" y="64"/>
                </a:cubicBezTo>
                <a:cubicBezTo>
                  <a:pt x="31" y="64"/>
                  <a:pt x="11" y="64"/>
                  <a:pt x="10" y="64"/>
                </a:cubicBezTo>
                <a:cubicBezTo>
                  <a:pt x="10" y="52"/>
                  <a:pt x="15" y="40"/>
                  <a:pt x="22" y="30"/>
                </a:cubicBezTo>
                <a:close/>
                <a:moveTo>
                  <a:pt x="10" y="70"/>
                </a:moveTo>
                <a:cubicBezTo>
                  <a:pt x="11" y="70"/>
                  <a:pt x="31" y="70"/>
                  <a:pt x="32" y="70"/>
                </a:cubicBezTo>
                <a:cubicBezTo>
                  <a:pt x="33" y="78"/>
                  <a:pt x="34" y="86"/>
                  <a:pt x="37" y="93"/>
                </a:cubicBezTo>
                <a:cubicBezTo>
                  <a:pt x="30" y="97"/>
                  <a:pt x="25" y="101"/>
                  <a:pt x="22" y="103"/>
                </a:cubicBezTo>
                <a:cubicBezTo>
                  <a:pt x="15" y="94"/>
                  <a:pt x="10" y="82"/>
                  <a:pt x="10" y="70"/>
                </a:cubicBezTo>
                <a:close/>
                <a:moveTo>
                  <a:pt x="26" y="108"/>
                </a:moveTo>
                <a:cubicBezTo>
                  <a:pt x="29" y="106"/>
                  <a:pt x="33" y="102"/>
                  <a:pt x="39" y="99"/>
                </a:cubicBezTo>
                <a:cubicBezTo>
                  <a:pt x="44" y="111"/>
                  <a:pt x="52" y="119"/>
                  <a:pt x="57" y="124"/>
                </a:cubicBezTo>
                <a:cubicBezTo>
                  <a:pt x="46" y="122"/>
                  <a:pt x="35" y="116"/>
                  <a:pt x="26" y="108"/>
                </a:cubicBezTo>
                <a:close/>
                <a:moveTo>
                  <a:pt x="65" y="122"/>
                </a:moveTo>
                <a:cubicBezTo>
                  <a:pt x="59" y="118"/>
                  <a:pt x="51" y="109"/>
                  <a:pt x="45" y="97"/>
                </a:cubicBezTo>
                <a:cubicBezTo>
                  <a:pt x="51" y="95"/>
                  <a:pt x="58" y="93"/>
                  <a:pt x="65" y="93"/>
                </a:cubicBezTo>
                <a:cubicBezTo>
                  <a:pt x="65" y="94"/>
                  <a:pt x="65" y="119"/>
                  <a:pt x="65" y="122"/>
                </a:cubicBezTo>
                <a:close/>
                <a:moveTo>
                  <a:pt x="65" y="87"/>
                </a:moveTo>
                <a:cubicBezTo>
                  <a:pt x="57" y="87"/>
                  <a:pt x="50" y="88"/>
                  <a:pt x="43" y="91"/>
                </a:cubicBezTo>
                <a:cubicBezTo>
                  <a:pt x="40" y="84"/>
                  <a:pt x="39" y="77"/>
                  <a:pt x="39" y="70"/>
                </a:cubicBezTo>
                <a:cubicBezTo>
                  <a:pt x="40" y="70"/>
                  <a:pt x="63" y="70"/>
                  <a:pt x="65" y="70"/>
                </a:cubicBezTo>
                <a:cubicBezTo>
                  <a:pt x="65" y="71"/>
                  <a:pt x="65" y="86"/>
                  <a:pt x="65" y="87"/>
                </a:cubicBezTo>
                <a:close/>
                <a:moveTo>
                  <a:pt x="65" y="64"/>
                </a:moveTo>
                <a:cubicBezTo>
                  <a:pt x="63" y="64"/>
                  <a:pt x="40" y="64"/>
                  <a:pt x="39" y="64"/>
                </a:cubicBezTo>
                <a:cubicBezTo>
                  <a:pt x="39" y="56"/>
                  <a:pt x="40" y="49"/>
                  <a:pt x="43" y="43"/>
                </a:cubicBezTo>
                <a:cubicBezTo>
                  <a:pt x="50" y="45"/>
                  <a:pt x="57" y="47"/>
                  <a:pt x="65" y="47"/>
                </a:cubicBezTo>
                <a:cubicBezTo>
                  <a:pt x="65" y="48"/>
                  <a:pt x="65" y="62"/>
                  <a:pt x="65" y="64"/>
                </a:cubicBezTo>
                <a:close/>
                <a:moveTo>
                  <a:pt x="65" y="41"/>
                </a:moveTo>
                <a:cubicBezTo>
                  <a:pt x="58" y="40"/>
                  <a:pt x="51" y="39"/>
                  <a:pt x="45" y="37"/>
                </a:cubicBezTo>
                <a:cubicBezTo>
                  <a:pt x="51" y="24"/>
                  <a:pt x="59" y="16"/>
                  <a:pt x="65" y="12"/>
                </a:cubicBezTo>
                <a:cubicBezTo>
                  <a:pt x="65" y="14"/>
                  <a:pt x="65" y="39"/>
                  <a:pt x="65" y="41"/>
                </a:cubicBezTo>
                <a:close/>
                <a:moveTo>
                  <a:pt x="126" y="64"/>
                </a:moveTo>
                <a:cubicBezTo>
                  <a:pt x="125" y="64"/>
                  <a:pt x="104" y="64"/>
                  <a:pt x="103" y="64"/>
                </a:cubicBezTo>
                <a:cubicBezTo>
                  <a:pt x="103" y="56"/>
                  <a:pt x="101" y="48"/>
                  <a:pt x="99" y="40"/>
                </a:cubicBezTo>
                <a:cubicBezTo>
                  <a:pt x="106" y="37"/>
                  <a:pt x="111" y="33"/>
                  <a:pt x="113" y="30"/>
                </a:cubicBezTo>
                <a:cubicBezTo>
                  <a:pt x="121" y="40"/>
                  <a:pt x="125" y="52"/>
                  <a:pt x="126" y="64"/>
                </a:cubicBezTo>
                <a:close/>
                <a:moveTo>
                  <a:pt x="109" y="26"/>
                </a:moveTo>
                <a:cubicBezTo>
                  <a:pt x="107" y="28"/>
                  <a:pt x="103" y="31"/>
                  <a:pt x="96" y="34"/>
                </a:cubicBezTo>
                <a:cubicBezTo>
                  <a:pt x="91" y="23"/>
                  <a:pt x="84" y="15"/>
                  <a:pt x="78" y="10"/>
                </a:cubicBezTo>
                <a:cubicBezTo>
                  <a:pt x="90" y="12"/>
                  <a:pt x="101" y="17"/>
                  <a:pt x="109" y="26"/>
                </a:cubicBezTo>
                <a:close/>
                <a:moveTo>
                  <a:pt x="71" y="12"/>
                </a:moveTo>
                <a:cubicBezTo>
                  <a:pt x="76" y="16"/>
                  <a:pt x="85" y="24"/>
                  <a:pt x="90" y="37"/>
                </a:cubicBezTo>
                <a:cubicBezTo>
                  <a:pt x="84" y="39"/>
                  <a:pt x="78" y="40"/>
                  <a:pt x="71" y="41"/>
                </a:cubicBezTo>
                <a:cubicBezTo>
                  <a:pt x="71" y="39"/>
                  <a:pt x="71" y="14"/>
                  <a:pt x="71" y="12"/>
                </a:cubicBezTo>
                <a:close/>
                <a:moveTo>
                  <a:pt x="71" y="47"/>
                </a:moveTo>
                <a:cubicBezTo>
                  <a:pt x="79" y="47"/>
                  <a:pt x="86" y="45"/>
                  <a:pt x="93" y="43"/>
                </a:cubicBezTo>
                <a:cubicBezTo>
                  <a:pt x="95" y="49"/>
                  <a:pt x="97" y="56"/>
                  <a:pt x="97" y="64"/>
                </a:cubicBezTo>
                <a:cubicBezTo>
                  <a:pt x="95" y="64"/>
                  <a:pt x="72" y="64"/>
                  <a:pt x="71" y="64"/>
                </a:cubicBezTo>
                <a:cubicBezTo>
                  <a:pt x="71" y="62"/>
                  <a:pt x="71" y="48"/>
                  <a:pt x="71" y="47"/>
                </a:cubicBezTo>
                <a:close/>
                <a:moveTo>
                  <a:pt x="71" y="70"/>
                </a:moveTo>
                <a:cubicBezTo>
                  <a:pt x="72" y="70"/>
                  <a:pt x="95" y="70"/>
                  <a:pt x="97" y="70"/>
                </a:cubicBezTo>
                <a:cubicBezTo>
                  <a:pt x="97" y="77"/>
                  <a:pt x="95" y="84"/>
                  <a:pt x="93" y="91"/>
                </a:cubicBezTo>
                <a:cubicBezTo>
                  <a:pt x="86" y="88"/>
                  <a:pt x="79" y="87"/>
                  <a:pt x="71" y="87"/>
                </a:cubicBezTo>
                <a:cubicBezTo>
                  <a:pt x="71" y="86"/>
                  <a:pt x="71" y="71"/>
                  <a:pt x="71" y="70"/>
                </a:cubicBezTo>
                <a:close/>
                <a:moveTo>
                  <a:pt x="71" y="122"/>
                </a:moveTo>
                <a:cubicBezTo>
                  <a:pt x="71" y="119"/>
                  <a:pt x="71" y="94"/>
                  <a:pt x="71" y="93"/>
                </a:cubicBezTo>
                <a:cubicBezTo>
                  <a:pt x="78" y="93"/>
                  <a:pt x="84" y="95"/>
                  <a:pt x="90" y="97"/>
                </a:cubicBezTo>
                <a:cubicBezTo>
                  <a:pt x="85" y="109"/>
                  <a:pt x="76" y="118"/>
                  <a:pt x="71" y="122"/>
                </a:cubicBezTo>
                <a:close/>
                <a:moveTo>
                  <a:pt x="78" y="124"/>
                </a:moveTo>
                <a:cubicBezTo>
                  <a:pt x="84" y="119"/>
                  <a:pt x="91" y="111"/>
                  <a:pt x="96" y="99"/>
                </a:cubicBezTo>
                <a:cubicBezTo>
                  <a:pt x="103" y="102"/>
                  <a:pt x="107" y="106"/>
                  <a:pt x="109" y="108"/>
                </a:cubicBezTo>
                <a:cubicBezTo>
                  <a:pt x="101" y="116"/>
                  <a:pt x="90" y="122"/>
                  <a:pt x="78" y="124"/>
                </a:cubicBezTo>
                <a:close/>
                <a:moveTo>
                  <a:pt x="113" y="103"/>
                </a:moveTo>
                <a:cubicBezTo>
                  <a:pt x="111" y="101"/>
                  <a:pt x="106" y="97"/>
                  <a:pt x="99" y="93"/>
                </a:cubicBezTo>
                <a:cubicBezTo>
                  <a:pt x="101" y="86"/>
                  <a:pt x="103" y="78"/>
                  <a:pt x="103" y="70"/>
                </a:cubicBezTo>
                <a:cubicBezTo>
                  <a:pt x="104" y="70"/>
                  <a:pt x="125" y="70"/>
                  <a:pt x="126" y="70"/>
                </a:cubicBezTo>
                <a:cubicBezTo>
                  <a:pt x="125" y="82"/>
                  <a:pt x="121" y="94"/>
                  <a:pt x="113" y="10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9" name="矩形 68"/>
          <p:cNvSpPr/>
          <p:nvPr/>
        </p:nvSpPr>
        <p:spPr>
          <a:xfrm>
            <a:off x="529189" y="1276696"/>
            <a:ext cx="6070394" cy="4401205"/>
          </a:xfrm>
          <a:prstGeom prst="rect">
            <a:avLst/>
          </a:prstGeom>
        </p:spPr>
        <p:txBody>
          <a:bodyPr wrap="square">
            <a:spAutoFit/>
          </a:bodyPr>
          <a:lstStyle/>
          <a:p>
            <a:pPr algn="just"/>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目前，区块链数据存储最大的困难便是数据膨胀问题。由于区块链的可追溯性，要求存储所有历史记录，这需要巨大的存储空间。针对这一问题，目前的解决方案包括采用新的存储架构，例如结合链下存储系统或者双链、复合链等；采用编码技术，例如擦除编码、网络编码等；采用新颖的密码学策略，例如群签名、聚合签名等数字签名技术。</a:t>
            </a:r>
          </a:p>
          <a:p>
            <a:pPr algn="just"/>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但当前的解决方案存在着相应的问题，链下存储会破坏审计的完整性，降低了区块链的安全性。编码技术的解码复杂度太高，导致修复效率低下，甚至会占用大量的网络带宽，严重时会导致网络拥塞。另外，由于区块链的数据存储方式，其不可变性和公共可访问性会引起安全性和存储效率以及数据查询可用性问题。未来可以针对这些问题提出新的方案。</a:t>
            </a:r>
          </a:p>
        </p:txBody>
      </p:sp>
      <p:sp>
        <p:nvSpPr>
          <p:cNvPr id="39" name="等腰三角形 38"/>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F7F82AD2-6399-4633-8E4D-B60236881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8852" y="1859830"/>
            <a:ext cx="5242547" cy="3446974"/>
          </a:xfrm>
          <a:prstGeom prst="rect">
            <a:avLst/>
          </a:prstGeom>
        </p:spPr>
      </p:pic>
    </p:spTree>
    <p:extLst>
      <p:ext uri="{BB962C8B-B14F-4D97-AF65-F5344CB8AC3E}">
        <p14:creationId xmlns:p14="http://schemas.microsoft.com/office/powerpoint/2010/main" val="220871477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873647" y="2321012"/>
            <a:ext cx="4444706" cy="1107988"/>
          </a:xfrm>
          <a:prstGeom prst="rect">
            <a:avLst/>
          </a:prstGeom>
        </p:spPr>
        <p:txBody>
          <a:bodyPr wrap="square" lIns="91432" tIns="45716" rIns="91432" bIns="45716" anchor="t">
            <a:spAutoFit/>
          </a:bodyPr>
          <a:lstStyle/>
          <a:p>
            <a:pPr algn="ctr" fontAlgn="ctr"/>
            <a:r>
              <a:rPr lang="zh-CN" altLang="en-US" sz="6600" b="1" spc="800" dirty="0">
                <a:solidFill>
                  <a:srgbClr val="093B5C"/>
                </a:solidFill>
                <a:latin typeface="微软雅黑" panose="020B0503020204020204" pitchFamily="34" charset="-122"/>
                <a:ea typeface="微软雅黑" panose="020B0503020204020204" pitchFamily="34" charset="-122"/>
              </a:rPr>
              <a:t>感谢观看</a:t>
            </a:r>
            <a:r>
              <a:rPr lang="en-US" altLang="zh-CN" sz="6600" b="1" spc="800" dirty="0">
                <a:solidFill>
                  <a:srgbClr val="093B5C"/>
                </a:solidFill>
                <a:latin typeface="微软雅黑" panose="020B0503020204020204" pitchFamily="34" charset="-122"/>
                <a:ea typeface="微软雅黑" panose="020B0503020204020204" pitchFamily="34" charset="-122"/>
              </a:rPr>
              <a:t>!</a:t>
            </a:r>
            <a:endParaRPr lang="zh-CN" altLang="en-US" sz="6600" b="1" spc="800" dirty="0">
              <a:solidFill>
                <a:srgbClr val="093B5C"/>
              </a:solidFill>
              <a:latin typeface="微软雅黑" panose="020B0503020204020204" pitchFamily="34" charset="-122"/>
              <a:ea typeface="微软雅黑" panose="020B0503020204020204" pitchFamily="34" charset="-122"/>
            </a:endParaRPr>
          </a:p>
        </p:txBody>
      </p:sp>
      <p:sp>
        <p:nvSpPr>
          <p:cNvPr id="5" name="等腰三角形 4"/>
          <p:cNvSpPr/>
          <p:nvPr/>
        </p:nvSpPr>
        <p:spPr>
          <a:xfrm>
            <a:off x="5763813" y="5818690"/>
            <a:ext cx="664374" cy="572736"/>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7587278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6584416" y="2170546"/>
            <a:ext cx="2543074" cy="430887"/>
          </a:xfrm>
          <a:prstGeom prst="rect">
            <a:avLst/>
          </a:prstGeom>
        </p:spPr>
        <p:txBody>
          <a:bodyPr wrap="square">
            <a:spAutoFit/>
          </a:bodyPr>
          <a:lstStyle/>
          <a:p>
            <a:pPr>
              <a:spcAft>
                <a:spcPts val="0"/>
              </a:spcAft>
              <a:defRPr/>
            </a:pPr>
            <a:r>
              <a:rPr lang="en-US" altLang="zh-CN" sz="22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01 / </a:t>
            </a:r>
            <a:r>
              <a:rPr lang="zh-CN" altLang="en-US" sz="22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背景</a:t>
            </a:r>
            <a:endParaRPr lang="zh-CN" altLang="zh-CN" sz="22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1" name="矩形 50"/>
          <p:cNvSpPr/>
          <p:nvPr/>
        </p:nvSpPr>
        <p:spPr>
          <a:xfrm>
            <a:off x="6584416" y="2709969"/>
            <a:ext cx="3261459" cy="430887"/>
          </a:xfrm>
          <a:prstGeom prst="rect">
            <a:avLst/>
          </a:prstGeom>
        </p:spPr>
        <p:txBody>
          <a:bodyPr wrap="square">
            <a:spAutoFit/>
          </a:bodyPr>
          <a:lstStyle/>
          <a:p>
            <a:pPr>
              <a:spcAft>
                <a:spcPts val="0"/>
              </a:spcAft>
              <a:defRPr/>
            </a:pPr>
            <a:r>
              <a:rPr lang="en-US" altLang="zh-CN" sz="22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02 / </a:t>
            </a:r>
            <a:r>
              <a:rPr lang="zh-CN" altLang="en-US" sz="22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存储架构</a:t>
            </a:r>
            <a:endParaRPr lang="zh-CN" altLang="zh-CN" sz="22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2" name="矩形 51"/>
          <p:cNvSpPr/>
          <p:nvPr/>
        </p:nvSpPr>
        <p:spPr>
          <a:xfrm>
            <a:off x="6584416" y="3249392"/>
            <a:ext cx="3627419" cy="430887"/>
          </a:xfrm>
          <a:prstGeom prst="rect">
            <a:avLst/>
          </a:prstGeom>
        </p:spPr>
        <p:txBody>
          <a:bodyPr wrap="square">
            <a:spAutoFit/>
          </a:bodyPr>
          <a:lstStyle/>
          <a:p>
            <a:pPr>
              <a:spcAft>
                <a:spcPts val="0"/>
              </a:spcAft>
              <a:defRPr/>
            </a:pPr>
            <a:r>
              <a:rPr lang="en-US" altLang="zh-CN" sz="22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03 / </a:t>
            </a:r>
            <a:r>
              <a:rPr lang="zh-CN" altLang="en-US" sz="22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编码</a:t>
            </a:r>
            <a:endParaRPr lang="zh-CN" altLang="zh-CN" sz="22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Freeform 5"/>
          <p:cNvSpPr>
            <a:spLocks/>
          </p:cNvSpPr>
          <p:nvPr/>
        </p:nvSpPr>
        <p:spPr bwMode="auto">
          <a:xfrm>
            <a:off x="2346125" y="2177881"/>
            <a:ext cx="2203800" cy="2502239"/>
          </a:xfrm>
          <a:custGeom>
            <a:avLst/>
            <a:gdLst>
              <a:gd name="T0" fmla="*/ 6935 w 12812"/>
              <a:gd name="T1" fmla="*/ 195 h 14572"/>
              <a:gd name="T2" fmla="*/ 9609 w 12812"/>
              <a:gd name="T3" fmla="*/ 1739 h 14572"/>
              <a:gd name="T4" fmla="*/ 12283 w 12812"/>
              <a:gd name="T5" fmla="*/ 3282 h 14572"/>
              <a:gd name="T6" fmla="*/ 12812 w 12812"/>
              <a:gd name="T7" fmla="*/ 4199 h 14572"/>
              <a:gd name="T8" fmla="*/ 12812 w 12812"/>
              <a:gd name="T9" fmla="*/ 7286 h 14572"/>
              <a:gd name="T10" fmla="*/ 12812 w 12812"/>
              <a:gd name="T11" fmla="*/ 10374 h 14572"/>
              <a:gd name="T12" fmla="*/ 12283 w 12812"/>
              <a:gd name="T13" fmla="*/ 11290 h 14572"/>
              <a:gd name="T14" fmla="*/ 9609 w 12812"/>
              <a:gd name="T15" fmla="*/ 12834 h 14572"/>
              <a:gd name="T16" fmla="*/ 6935 w 12812"/>
              <a:gd name="T17" fmla="*/ 14378 h 14572"/>
              <a:gd name="T18" fmla="*/ 5877 w 12812"/>
              <a:gd name="T19" fmla="*/ 14378 h 14572"/>
              <a:gd name="T20" fmla="*/ 3203 w 12812"/>
              <a:gd name="T21" fmla="*/ 12834 h 14572"/>
              <a:gd name="T22" fmla="*/ 529 w 12812"/>
              <a:gd name="T23" fmla="*/ 11290 h 14572"/>
              <a:gd name="T24" fmla="*/ 0 w 12812"/>
              <a:gd name="T25" fmla="*/ 10374 h 14572"/>
              <a:gd name="T26" fmla="*/ 0 w 12812"/>
              <a:gd name="T27" fmla="*/ 7286 h 14572"/>
              <a:gd name="T28" fmla="*/ 0 w 12812"/>
              <a:gd name="T29" fmla="*/ 4199 h 14572"/>
              <a:gd name="T30" fmla="*/ 529 w 12812"/>
              <a:gd name="T31" fmla="*/ 3282 h 14572"/>
              <a:gd name="T32" fmla="*/ 3203 w 12812"/>
              <a:gd name="T33" fmla="*/ 1739 h 14572"/>
              <a:gd name="T34" fmla="*/ 5877 w 12812"/>
              <a:gd name="T35" fmla="*/ 195 h 14572"/>
              <a:gd name="T36" fmla="*/ 6935 w 12812"/>
              <a:gd name="T37" fmla="*/ 195 h 14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12" h="14572">
                <a:moveTo>
                  <a:pt x="6935" y="195"/>
                </a:moveTo>
                <a:lnTo>
                  <a:pt x="9609" y="1739"/>
                </a:lnTo>
                <a:lnTo>
                  <a:pt x="12283" y="3282"/>
                </a:lnTo>
                <a:cubicBezTo>
                  <a:pt x="12620" y="3477"/>
                  <a:pt x="12812" y="3810"/>
                  <a:pt x="12812" y="4199"/>
                </a:cubicBezTo>
                <a:lnTo>
                  <a:pt x="12812" y="7286"/>
                </a:lnTo>
                <a:lnTo>
                  <a:pt x="12812" y="10374"/>
                </a:lnTo>
                <a:cubicBezTo>
                  <a:pt x="12812" y="10763"/>
                  <a:pt x="12620" y="11096"/>
                  <a:pt x="12283" y="11290"/>
                </a:cubicBezTo>
                <a:lnTo>
                  <a:pt x="9609" y="12834"/>
                </a:lnTo>
                <a:lnTo>
                  <a:pt x="6935" y="14378"/>
                </a:lnTo>
                <a:cubicBezTo>
                  <a:pt x="6599" y="14572"/>
                  <a:pt x="6213" y="14572"/>
                  <a:pt x="5877" y="14378"/>
                </a:cubicBezTo>
                <a:lnTo>
                  <a:pt x="3203" y="12834"/>
                </a:lnTo>
                <a:lnTo>
                  <a:pt x="529" y="11290"/>
                </a:lnTo>
                <a:cubicBezTo>
                  <a:pt x="193" y="11096"/>
                  <a:pt x="0" y="10763"/>
                  <a:pt x="0" y="10374"/>
                </a:cubicBezTo>
                <a:lnTo>
                  <a:pt x="0" y="7286"/>
                </a:lnTo>
                <a:lnTo>
                  <a:pt x="0" y="4199"/>
                </a:lnTo>
                <a:cubicBezTo>
                  <a:pt x="0" y="3810"/>
                  <a:pt x="193" y="3477"/>
                  <a:pt x="529" y="3282"/>
                </a:cubicBezTo>
                <a:lnTo>
                  <a:pt x="3203" y="1739"/>
                </a:lnTo>
                <a:lnTo>
                  <a:pt x="5877" y="195"/>
                </a:lnTo>
                <a:cubicBezTo>
                  <a:pt x="6213" y="0"/>
                  <a:pt x="6599" y="0"/>
                  <a:pt x="6935" y="195"/>
                </a:cubicBezTo>
                <a:close/>
              </a:path>
            </a:pathLst>
          </a:cu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Freeform 5"/>
          <p:cNvSpPr>
            <a:spLocks/>
          </p:cNvSpPr>
          <p:nvPr/>
        </p:nvSpPr>
        <p:spPr bwMode="auto">
          <a:xfrm>
            <a:off x="1847682" y="1611939"/>
            <a:ext cx="3200686" cy="3634123"/>
          </a:xfrm>
          <a:custGeom>
            <a:avLst/>
            <a:gdLst>
              <a:gd name="T0" fmla="*/ 6935 w 12812"/>
              <a:gd name="T1" fmla="*/ 195 h 14572"/>
              <a:gd name="T2" fmla="*/ 9609 w 12812"/>
              <a:gd name="T3" fmla="*/ 1739 h 14572"/>
              <a:gd name="T4" fmla="*/ 12283 w 12812"/>
              <a:gd name="T5" fmla="*/ 3282 h 14572"/>
              <a:gd name="T6" fmla="*/ 12812 w 12812"/>
              <a:gd name="T7" fmla="*/ 4199 h 14572"/>
              <a:gd name="T8" fmla="*/ 12812 w 12812"/>
              <a:gd name="T9" fmla="*/ 7286 h 14572"/>
              <a:gd name="T10" fmla="*/ 12812 w 12812"/>
              <a:gd name="T11" fmla="*/ 10374 h 14572"/>
              <a:gd name="T12" fmla="*/ 12283 w 12812"/>
              <a:gd name="T13" fmla="*/ 11290 h 14572"/>
              <a:gd name="T14" fmla="*/ 9609 w 12812"/>
              <a:gd name="T15" fmla="*/ 12834 h 14572"/>
              <a:gd name="T16" fmla="*/ 6935 w 12812"/>
              <a:gd name="T17" fmla="*/ 14378 h 14572"/>
              <a:gd name="T18" fmla="*/ 5877 w 12812"/>
              <a:gd name="T19" fmla="*/ 14378 h 14572"/>
              <a:gd name="T20" fmla="*/ 3203 w 12812"/>
              <a:gd name="T21" fmla="*/ 12834 h 14572"/>
              <a:gd name="T22" fmla="*/ 529 w 12812"/>
              <a:gd name="T23" fmla="*/ 11290 h 14572"/>
              <a:gd name="T24" fmla="*/ 0 w 12812"/>
              <a:gd name="T25" fmla="*/ 10374 h 14572"/>
              <a:gd name="T26" fmla="*/ 0 w 12812"/>
              <a:gd name="T27" fmla="*/ 7286 h 14572"/>
              <a:gd name="T28" fmla="*/ 0 w 12812"/>
              <a:gd name="T29" fmla="*/ 4199 h 14572"/>
              <a:gd name="T30" fmla="*/ 529 w 12812"/>
              <a:gd name="T31" fmla="*/ 3282 h 14572"/>
              <a:gd name="T32" fmla="*/ 3203 w 12812"/>
              <a:gd name="T33" fmla="*/ 1739 h 14572"/>
              <a:gd name="T34" fmla="*/ 5877 w 12812"/>
              <a:gd name="T35" fmla="*/ 195 h 14572"/>
              <a:gd name="T36" fmla="*/ 6935 w 12812"/>
              <a:gd name="T37" fmla="*/ 195 h 14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12" h="14572">
                <a:moveTo>
                  <a:pt x="6935" y="195"/>
                </a:moveTo>
                <a:lnTo>
                  <a:pt x="9609" y="1739"/>
                </a:lnTo>
                <a:lnTo>
                  <a:pt x="12283" y="3282"/>
                </a:lnTo>
                <a:cubicBezTo>
                  <a:pt x="12620" y="3477"/>
                  <a:pt x="12812" y="3810"/>
                  <a:pt x="12812" y="4199"/>
                </a:cubicBezTo>
                <a:lnTo>
                  <a:pt x="12812" y="7286"/>
                </a:lnTo>
                <a:lnTo>
                  <a:pt x="12812" y="10374"/>
                </a:lnTo>
                <a:cubicBezTo>
                  <a:pt x="12812" y="10763"/>
                  <a:pt x="12620" y="11096"/>
                  <a:pt x="12283" y="11290"/>
                </a:cubicBezTo>
                <a:lnTo>
                  <a:pt x="9609" y="12834"/>
                </a:lnTo>
                <a:lnTo>
                  <a:pt x="6935" y="14378"/>
                </a:lnTo>
                <a:cubicBezTo>
                  <a:pt x="6599" y="14572"/>
                  <a:pt x="6213" y="14572"/>
                  <a:pt x="5877" y="14378"/>
                </a:cubicBezTo>
                <a:lnTo>
                  <a:pt x="3203" y="12834"/>
                </a:lnTo>
                <a:lnTo>
                  <a:pt x="529" y="11290"/>
                </a:lnTo>
                <a:cubicBezTo>
                  <a:pt x="193" y="11096"/>
                  <a:pt x="0" y="10763"/>
                  <a:pt x="0" y="10374"/>
                </a:cubicBezTo>
                <a:lnTo>
                  <a:pt x="0" y="7286"/>
                </a:lnTo>
                <a:lnTo>
                  <a:pt x="0" y="4199"/>
                </a:lnTo>
                <a:cubicBezTo>
                  <a:pt x="0" y="3810"/>
                  <a:pt x="193" y="3477"/>
                  <a:pt x="529" y="3282"/>
                </a:cubicBezTo>
                <a:lnTo>
                  <a:pt x="3203" y="1739"/>
                </a:lnTo>
                <a:lnTo>
                  <a:pt x="5877" y="195"/>
                </a:lnTo>
                <a:cubicBezTo>
                  <a:pt x="6213" y="0"/>
                  <a:pt x="6599" y="0"/>
                  <a:pt x="6935" y="195"/>
                </a:cubicBezTo>
                <a:close/>
              </a:path>
            </a:pathLst>
          </a:cu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59"/>
          <p:cNvSpPr txBox="1">
            <a:spLocks noChangeArrowheads="1"/>
          </p:cNvSpPr>
          <p:nvPr/>
        </p:nvSpPr>
        <p:spPr bwMode="auto">
          <a:xfrm flipH="1">
            <a:off x="2339090" y="2921169"/>
            <a:ext cx="2217871" cy="1015663"/>
          </a:xfrm>
          <a:prstGeom prst="rect">
            <a:avLst/>
          </a:prstGeom>
          <a:noFill/>
          <a:ln>
            <a:noFill/>
          </a:ln>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defRPr/>
            </a:pPr>
            <a:r>
              <a:rPr lang="zh-CN" altLang="en-US" sz="3600" b="1" kern="0" dirty="0">
                <a:solidFill>
                  <a:schemeClr val="bg1"/>
                </a:solidFill>
                <a:latin typeface="微软雅黑" pitchFamily="34" charset="-122"/>
                <a:ea typeface="微软雅黑" pitchFamily="34" charset="-122"/>
              </a:rPr>
              <a:t>目录</a:t>
            </a:r>
            <a:endParaRPr lang="en-US" altLang="zh-CN" sz="3600" b="1" kern="0" dirty="0">
              <a:solidFill>
                <a:schemeClr val="bg1"/>
              </a:solidFill>
              <a:latin typeface="微软雅黑" pitchFamily="34" charset="-122"/>
              <a:ea typeface="微软雅黑" pitchFamily="34" charset="-122"/>
            </a:endParaRPr>
          </a:p>
          <a:p>
            <a:pPr algn="ctr">
              <a:defRPr/>
            </a:pPr>
            <a:r>
              <a:rPr lang="en-US" altLang="zh-CN" sz="2400" kern="0" dirty="0">
                <a:solidFill>
                  <a:schemeClr val="bg1"/>
                </a:solidFill>
                <a:latin typeface="微软雅黑" pitchFamily="34" charset="-122"/>
                <a:ea typeface="微软雅黑" pitchFamily="34" charset="-122"/>
              </a:rPr>
              <a:t>CONTENTS</a:t>
            </a:r>
            <a:endParaRPr lang="en-US" altLang="ko-KR" sz="2400" kern="0" dirty="0">
              <a:solidFill>
                <a:schemeClr val="bg1"/>
              </a:solidFill>
              <a:latin typeface="微软雅黑" pitchFamily="34" charset="-122"/>
              <a:ea typeface="微软雅黑" pitchFamily="34" charset="-122"/>
            </a:endParaRPr>
          </a:p>
        </p:txBody>
      </p:sp>
      <p:sp>
        <p:nvSpPr>
          <p:cNvPr id="17" name="等腰三角形 16"/>
          <p:cNvSpPr/>
          <p:nvPr/>
        </p:nvSpPr>
        <p:spPr>
          <a:xfrm rot="16200000">
            <a:off x="10946518" y="3142632"/>
            <a:ext cx="664374" cy="572736"/>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03EFC59-16CA-4F28-9BB0-0BD927A4DD0E}"/>
              </a:ext>
            </a:extLst>
          </p:cNvPr>
          <p:cNvSpPr/>
          <p:nvPr/>
        </p:nvSpPr>
        <p:spPr>
          <a:xfrm>
            <a:off x="6584415" y="3788815"/>
            <a:ext cx="3627419" cy="430887"/>
          </a:xfrm>
          <a:prstGeom prst="rect">
            <a:avLst/>
          </a:prstGeom>
        </p:spPr>
        <p:txBody>
          <a:bodyPr wrap="square">
            <a:spAutoFit/>
          </a:bodyPr>
          <a:lstStyle/>
          <a:p>
            <a:pPr>
              <a:spcAft>
                <a:spcPts val="0"/>
              </a:spcAft>
              <a:defRPr/>
            </a:pPr>
            <a:r>
              <a:rPr lang="en-US" altLang="zh-CN" sz="22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04 / </a:t>
            </a:r>
            <a:r>
              <a:rPr lang="zh-CN" altLang="en-US" sz="22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密码学策略</a:t>
            </a:r>
            <a:endParaRPr lang="zh-CN" altLang="zh-CN" sz="22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9">
            <a:extLst>
              <a:ext uri="{FF2B5EF4-FFF2-40B4-BE49-F238E27FC236}">
                <a16:creationId xmlns:a16="http://schemas.microsoft.com/office/drawing/2014/main" id="{931ABB13-3548-4847-8A71-8E6129EB02D8}"/>
              </a:ext>
            </a:extLst>
          </p:cNvPr>
          <p:cNvSpPr/>
          <p:nvPr/>
        </p:nvSpPr>
        <p:spPr>
          <a:xfrm>
            <a:off x="6591043" y="4312272"/>
            <a:ext cx="3627419" cy="430887"/>
          </a:xfrm>
          <a:prstGeom prst="rect">
            <a:avLst/>
          </a:prstGeom>
        </p:spPr>
        <p:txBody>
          <a:bodyPr wrap="square">
            <a:spAutoFit/>
          </a:bodyPr>
          <a:lstStyle/>
          <a:p>
            <a:pPr>
              <a:spcAft>
                <a:spcPts val="0"/>
              </a:spcAft>
              <a:defRPr/>
            </a:pPr>
            <a:r>
              <a:rPr lang="en-US" altLang="zh-CN" sz="22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05 / </a:t>
            </a:r>
            <a:r>
              <a:rPr lang="zh-CN" altLang="en-US" sz="22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总结与展望</a:t>
            </a:r>
            <a:endParaRPr lang="zh-CN" altLang="zh-CN" sz="22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1694051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3"/>
          <p:cNvSpPr>
            <a:spLocks noChangeArrowheads="1"/>
          </p:cNvSpPr>
          <p:nvPr/>
        </p:nvSpPr>
        <p:spPr bwMode="auto">
          <a:xfrm>
            <a:off x="798575" y="234824"/>
            <a:ext cx="3957983" cy="523220"/>
          </a:xfrm>
          <a:prstGeom prst="rect">
            <a:avLst/>
          </a:prstGeom>
        </p:spPr>
        <p:txBody>
          <a:bodyPr wrap="square">
            <a:spAutoFit/>
          </a:bodyPr>
          <a:lstStyle/>
          <a:p>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背景</a:t>
            </a:r>
          </a:p>
        </p:txBody>
      </p:sp>
      <p:sp>
        <p:nvSpPr>
          <p:cNvPr id="44" name="Freeform 1656"/>
          <p:cNvSpPr>
            <a:spLocks noEditPoints="1"/>
          </p:cNvSpPr>
          <p:nvPr/>
        </p:nvSpPr>
        <p:spPr bwMode="auto">
          <a:xfrm>
            <a:off x="529188" y="1884033"/>
            <a:ext cx="423553" cy="420897"/>
          </a:xfrm>
          <a:custGeom>
            <a:avLst/>
            <a:gdLst>
              <a:gd name="T0" fmla="*/ 0 w 135"/>
              <a:gd name="T1" fmla="*/ 67 h 134"/>
              <a:gd name="T2" fmla="*/ 135 w 135"/>
              <a:gd name="T3" fmla="*/ 67 h 134"/>
              <a:gd name="T4" fmla="*/ 57 w 135"/>
              <a:gd name="T5" fmla="*/ 10 h 134"/>
              <a:gd name="T6" fmla="*/ 26 w 135"/>
              <a:gd name="T7" fmla="*/ 26 h 134"/>
              <a:gd name="T8" fmla="*/ 22 w 135"/>
              <a:gd name="T9" fmla="*/ 30 h 134"/>
              <a:gd name="T10" fmla="*/ 32 w 135"/>
              <a:gd name="T11" fmla="*/ 64 h 134"/>
              <a:gd name="T12" fmla="*/ 22 w 135"/>
              <a:gd name="T13" fmla="*/ 30 h 134"/>
              <a:gd name="T14" fmla="*/ 32 w 135"/>
              <a:gd name="T15" fmla="*/ 70 h 134"/>
              <a:gd name="T16" fmla="*/ 22 w 135"/>
              <a:gd name="T17" fmla="*/ 103 h 134"/>
              <a:gd name="T18" fmla="*/ 26 w 135"/>
              <a:gd name="T19" fmla="*/ 108 h 134"/>
              <a:gd name="T20" fmla="*/ 57 w 135"/>
              <a:gd name="T21" fmla="*/ 124 h 134"/>
              <a:gd name="T22" fmla="*/ 65 w 135"/>
              <a:gd name="T23" fmla="*/ 122 h 134"/>
              <a:gd name="T24" fmla="*/ 65 w 135"/>
              <a:gd name="T25" fmla="*/ 93 h 134"/>
              <a:gd name="T26" fmla="*/ 65 w 135"/>
              <a:gd name="T27" fmla="*/ 87 h 134"/>
              <a:gd name="T28" fmla="*/ 39 w 135"/>
              <a:gd name="T29" fmla="*/ 70 h 134"/>
              <a:gd name="T30" fmla="*/ 65 w 135"/>
              <a:gd name="T31" fmla="*/ 87 h 134"/>
              <a:gd name="T32" fmla="*/ 39 w 135"/>
              <a:gd name="T33" fmla="*/ 64 h 134"/>
              <a:gd name="T34" fmla="*/ 65 w 135"/>
              <a:gd name="T35" fmla="*/ 47 h 134"/>
              <a:gd name="T36" fmla="*/ 65 w 135"/>
              <a:gd name="T37" fmla="*/ 41 h 134"/>
              <a:gd name="T38" fmla="*/ 65 w 135"/>
              <a:gd name="T39" fmla="*/ 12 h 134"/>
              <a:gd name="T40" fmla="*/ 126 w 135"/>
              <a:gd name="T41" fmla="*/ 64 h 134"/>
              <a:gd name="T42" fmla="*/ 99 w 135"/>
              <a:gd name="T43" fmla="*/ 40 h 134"/>
              <a:gd name="T44" fmla="*/ 126 w 135"/>
              <a:gd name="T45" fmla="*/ 64 h 134"/>
              <a:gd name="T46" fmla="*/ 96 w 135"/>
              <a:gd name="T47" fmla="*/ 34 h 134"/>
              <a:gd name="T48" fmla="*/ 109 w 135"/>
              <a:gd name="T49" fmla="*/ 26 h 134"/>
              <a:gd name="T50" fmla="*/ 90 w 135"/>
              <a:gd name="T51" fmla="*/ 37 h 134"/>
              <a:gd name="T52" fmla="*/ 71 w 135"/>
              <a:gd name="T53" fmla="*/ 12 h 134"/>
              <a:gd name="T54" fmla="*/ 93 w 135"/>
              <a:gd name="T55" fmla="*/ 43 h 134"/>
              <a:gd name="T56" fmla="*/ 71 w 135"/>
              <a:gd name="T57" fmla="*/ 64 h 134"/>
              <a:gd name="T58" fmla="*/ 71 w 135"/>
              <a:gd name="T59" fmla="*/ 70 h 134"/>
              <a:gd name="T60" fmla="*/ 93 w 135"/>
              <a:gd name="T61" fmla="*/ 91 h 134"/>
              <a:gd name="T62" fmla="*/ 71 w 135"/>
              <a:gd name="T63" fmla="*/ 70 h 134"/>
              <a:gd name="T64" fmla="*/ 71 w 135"/>
              <a:gd name="T65" fmla="*/ 93 h 134"/>
              <a:gd name="T66" fmla="*/ 71 w 135"/>
              <a:gd name="T67" fmla="*/ 122 h 134"/>
              <a:gd name="T68" fmla="*/ 96 w 135"/>
              <a:gd name="T69" fmla="*/ 99 h 134"/>
              <a:gd name="T70" fmla="*/ 78 w 135"/>
              <a:gd name="T71" fmla="*/ 124 h 134"/>
              <a:gd name="T72" fmla="*/ 99 w 135"/>
              <a:gd name="T73" fmla="*/ 93 h 134"/>
              <a:gd name="T74" fmla="*/ 126 w 135"/>
              <a:gd name="T75" fmla="*/ 7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5" h="134">
                <a:moveTo>
                  <a:pt x="68" y="0"/>
                </a:moveTo>
                <a:cubicBezTo>
                  <a:pt x="31" y="0"/>
                  <a:pt x="0" y="30"/>
                  <a:pt x="0" y="67"/>
                </a:cubicBezTo>
                <a:cubicBezTo>
                  <a:pt x="0" y="104"/>
                  <a:pt x="31" y="134"/>
                  <a:pt x="68" y="134"/>
                </a:cubicBezTo>
                <a:cubicBezTo>
                  <a:pt x="105" y="134"/>
                  <a:pt x="135" y="104"/>
                  <a:pt x="135" y="67"/>
                </a:cubicBezTo>
                <a:cubicBezTo>
                  <a:pt x="135" y="30"/>
                  <a:pt x="105" y="0"/>
                  <a:pt x="68" y="0"/>
                </a:cubicBezTo>
                <a:close/>
                <a:moveTo>
                  <a:pt x="57" y="10"/>
                </a:moveTo>
                <a:cubicBezTo>
                  <a:pt x="52" y="15"/>
                  <a:pt x="44" y="23"/>
                  <a:pt x="39" y="34"/>
                </a:cubicBezTo>
                <a:cubicBezTo>
                  <a:pt x="33" y="31"/>
                  <a:pt x="29" y="28"/>
                  <a:pt x="26" y="26"/>
                </a:cubicBezTo>
                <a:cubicBezTo>
                  <a:pt x="35" y="17"/>
                  <a:pt x="46" y="12"/>
                  <a:pt x="57" y="10"/>
                </a:cubicBezTo>
                <a:close/>
                <a:moveTo>
                  <a:pt x="22" y="30"/>
                </a:moveTo>
                <a:cubicBezTo>
                  <a:pt x="25" y="33"/>
                  <a:pt x="30" y="37"/>
                  <a:pt x="37" y="40"/>
                </a:cubicBezTo>
                <a:cubicBezTo>
                  <a:pt x="34" y="48"/>
                  <a:pt x="33" y="56"/>
                  <a:pt x="32" y="64"/>
                </a:cubicBezTo>
                <a:cubicBezTo>
                  <a:pt x="31" y="64"/>
                  <a:pt x="11" y="64"/>
                  <a:pt x="10" y="64"/>
                </a:cubicBezTo>
                <a:cubicBezTo>
                  <a:pt x="10" y="52"/>
                  <a:pt x="15" y="40"/>
                  <a:pt x="22" y="30"/>
                </a:cubicBezTo>
                <a:close/>
                <a:moveTo>
                  <a:pt x="10" y="70"/>
                </a:moveTo>
                <a:cubicBezTo>
                  <a:pt x="11" y="70"/>
                  <a:pt x="31" y="70"/>
                  <a:pt x="32" y="70"/>
                </a:cubicBezTo>
                <a:cubicBezTo>
                  <a:pt x="33" y="78"/>
                  <a:pt x="34" y="86"/>
                  <a:pt x="37" y="93"/>
                </a:cubicBezTo>
                <a:cubicBezTo>
                  <a:pt x="30" y="97"/>
                  <a:pt x="25" y="101"/>
                  <a:pt x="22" y="103"/>
                </a:cubicBezTo>
                <a:cubicBezTo>
                  <a:pt x="15" y="94"/>
                  <a:pt x="10" y="82"/>
                  <a:pt x="10" y="70"/>
                </a:cubicBezTo>
                <a:close/>
                <a:moveTo>
                  <a:pt x="26" y="108"/>
                </a:moveTo>
                <a:cubicBezTo>
                  <a:pt x="29" y="106"/>
                  <a:pt x="33" y="102"/>
                  <a:pt x="39" y="99"/>
                </a:cubicBezTo>
                <a:cubicBezTo>
                  <a:pt x="44" y="111"/>
                  <a:pt x="52" y="119"/>
                  <a:pt x="57" y="124"/>
                </a:cubicBezTo>
                <a:cubicBezTo>
                  <a:pt x="46" y="122"/>
                  <a:pt x="35" y="116"/>
                  <a:pt x="26" y="108"/>
                </a:cubicBezTo>
                <a:close/>
                <a:moveTo>
                  <a:pt x="65" y="122"/>
                </a:moveTo>
                <a:cubicBezTo>
                  <a:pt x="59" y="118"/>
                  <a:pt x="51" y="109"/>
                  <a:pt x="45" y="97"/>
                </a:cubicBezTo>
                <a:cubicBezTo>
                  <a:pt x="51" y="95"/>
                  <a:pt x="58" y="93"/>
                  <a:pt x="65" y="93"/>
                </a:cubicBezTo>
                <a:cubicBezTo>
                  <a:pt x="65" y="94"/>
                  <a:pt x="65" y="119"/>
                  <a:pt x="65" y="122"/>
                </a:cubicBezTo>
                <a:close/>
                <a:moveTo>
                  <a:pt x="65" y="87"/>
                </a:moveTo>
                <a:cubicBezTo>
                  <a:pt x="57" y="87"/>
                  <a:pt x="50" y="88"/>
                  <a:pt x="43" y="91"/>
                </a:cubicBezTo>
                <a:cubicBezTo>
                  <a:pt x="40" y="84"/>
                  <a:pt x="39" y="77"/>
                  <a:pt x="39" y="70"/>
                </a:cubicBezTo>
                <a:cubicBezTo>
                  <a:pt x="40" y="70"/>
                  <a:pt x="63" y="70"/>
                  <a:pt x="65" y="70"/>
                </a:cubicBezTo>
                <a:cubicBezTo>
                  <a:pt x="65" y="71"/>
                  <a:pt x="65" y="86"/>
                  <a:pt x="65" y="87"/>
                </a:cubicBezTo>
                <a:close/>
                <a:moveTo>
                  <a:pt x="65" y="64"/>
                </a:moveTo>
                <a:cubicBezTo>
                  <a:pt x="63" y="64"/>
                  <a:pt x="40" y="64"/>
                  <a:pt x="39" y="64"/>
                </a:cubicBezTo>
                <a:cubicBezTo>
                  <a:pt x="39" y="56"/>
                  <a:pt x="40" y="49"/>
                  <a:pt x="43" y="43"/>
                </a:cubicBezTo>
                <a:cubicBezTo>
                  <a:pt x="50" y="45"/>
                  <a:pt x="57" y="47"/>
                  <a:pt x="65" y="47"/>
                </a:cubicBezTo>
                <a:cubicBezTo>
                  <a:pt x="65" y="48"/>
                  <a:pt x="65" y="62"/>
                  <a:pt x="65" y="64"/>
                </a:cubicBezTo>
                <a:close/>
                <a:moveTo>
                  <a:pt x="65" y="41"/>
                </a:moveTo>
                <a:cubicBezTo>
                  <a:pt x="58" y="40"/>
                  <a:pt x="51" y="39"/>
                  <a:pt x="45" y="37"/>
                </a:cubicBezTo>
                <a:cubicBezTo>
                  <a:pt x="51" y="24"/>
                  <a:pt x="59" y="16"/>
                  <a:pt x="65" y="12"/>
                </a:cubicBezTo>
                <a:cubicBezTo>
                  <a:pt x="65" y="14"/>
                  <a:pt x="65" y="39"/>
                  <a:pt x="65" y="41"/>
                </a:cubicBezTo>
                <a:close/>
                <a:moveTo>
                  <a:pt x="126" y="64"/>
                </a:moveTo>
                <a:cubicBezTo>
                  <a:pt x="125" y="64"/>
                  <a:pt x="104" y="64"/>
                  <a:pt x="103" y="64"/>
                </a:cubicBezTo>
                <a:cubicBezTo>
                  <a:pt x="103" y="56"/>
                  <a:pt x="101" y="48"/>
                  <a:pt x="99" y="40"/>
                </a:cubicBezTo>
                <a:cubicBezTo>
                  <a:pt x="106" y="37"/>
                  <a:pt x="111" y="33"/>
                  <a:pt x="113" y="30"/>
                </a:cubicBezTo>
                <a:cubicBezTo>
                  <a:pt x="121" y="40"/>
                  <a:pt x="125" y="52"/>
                  <a:pt x="126" y="64"/>
                </a:cubicBezTo>
                <a:close/>
                <a:moveTo>
                  <a:pt x="109" y="26"/>
                </a:moveTo>
                <a:cubicBezTo>
                  <a:pt x="107" y="28"/>
                  <a:pt x="103" y="31"/>
                  <a:pt x="96" y="34"/>
                </a:cubicBezTo>
                <a:cubicBezTo>
                  <a:pt x="91" y="23"/>
                  <a:pt x="84" y="15"/>
                  <a:pt x="78" y="10"/>
                </a:cubicBezTo>
                <a:cubicBezTo>
                  <a:pt x="90" y="12"/>
                  <a:pt x="101" y="17"/>
                  <a:pt x="109" y="26"/>
                </a:cubicBezTo>
                <a:close/>
                <a:moveTo>
                  <a:pt x="71" y="12"/>
                </a:moveTo>
                <a:cubicBezTo>
                  <a:pt x="76" y="16"/>
                  <a:pt x="85" y="24"/>
                  <a:pt x="90" y="37"/>
                </a:cubicBezTo>
                <a:cubicBezTo>
                  <a:pt x="84" y="39"/>
                  <a:pt x="78" y="40"/>
                  <a:pt x="71" y="41"/>
                </a:cubicBezTo>
                <a:cubicBezTo>
                  <a:pt x="71" y="39"/>
                  <a:pt x="71" y="14"/>
                  <a:pt x="71" y="12"/>
                </a:cubicBezTo>
                <a:close/>
                <a:moveTo>
                  <a:pt x="71" y="47"/>
                </a:moveTo>
                <a:cubicBezTo>
                  <a:pt x="79" y="47"/>
                  <a:pt x="86" y="45"/>
                  <a:pt x="93" y="43"/>
                </a:cubicBezTo>
                <a:cubicBezTo>
                  <a:pt x="95" y="49"/>
                  <a:pt x="97" y="56"/>
                  <a:pt x="97" y="64"/>
                </a:cubicBezTo>
                <a:cubicBezTo>
                  <a:pt x="95" y="64"/>
                  <a:pt x="72" y="64"/>
                  <a:pt x="71" y="64"/>
                </a:cubicBezTo>
                <a:cubicBezTo>
                  <a:pt x="71" y="62"/>
                  <a:pt x="71" y="48"/>
                  <a:pt x="71" y="47"/>
                </a:cubicBezTo>
                <a:close/>
                <a:moveTo>
                  <a:pt x="71" y="70"/>
                </a:moveTo>
                <a:cubicBezTo>
                  <a:pt x="72" y="70"/>
                  <a:pt x="95" y="70"/>
                  <a:pt x="97" y="70"/>
                </a:cubicBezTo>
                <a:cubicBezTo>
                  <a:pt x="97" y="77"/>
                  <a:pt x="95" y="84"/>
                  <a:pt x="93" y="91"/>
                </a:cubicBezTo>
                <a:cubicBezTo>
                  <a:pt x="86" y="88"/>
                  <a:pt x="79" y="87"/>
                  <a:pt x="71" y="87"/>
                </a:cubicBezTo>
                <a:cubicBezTo>
                  <a:pt x="71" y="86"/>
                  <a:pt x="71" y="71"/>
                  <a:pt x="71" y="70"/>
                </a:cubicBezTo>
                <a:close/>
                <a:moveTo>
                  <a:pt x="71" y="122"/>
                </a:moveTo>
                <a:cubicBezTo>
                  <a:pt x="71" y="119"/>
                  <a:pt x="71" y="94"/>
                  <a:pt x="71" y="93"/>
                </a:cubicBezTo>
                <a:cubicBezTo>
                  <a:pt x="78" y="93"/>
                  <a:pt x="84" y="95"/>
                  <a:pt x="90" y="97"/>
                </a:cubicBezTo>
                <a:cubicBezTo>
                  <a:pt x="85" y="109"/>
                  <a:pt x="76" y="118"/>
                  <a:pt x="71" y="122"/>
                </a:cubicBezTo>
                <a:close/>
                <a:moveTo>
                  <a:pt x="78" y="124"/>
                </a:moveTo>
                <a:cubicBezTo>
                  <a:pt x="84" y="119"/>
                  <a:pt x="91" y="111"/>
                  <a:pt x="96" y="99"/>
                </a:cubicBezTo>
                <a:cubicBezTo>
                  <a:pt x="103" y="102"/>
                  <a:pt x="107" y="106"/>
                  <a:pt x="109" y="108"/>
                </a:cubicBezTo>
                <a:cubicBezTo>
                  <a:pt x="101" y="116"/>
                  <a:pt x="90" y="122"/>
                  <a:pt x="78" y="124"/>
                </a:cubicBezTo>
                <a:close/>
                <a:moveTo>
                  <a:pt x="113" y="103"/>
                </a:moveTo>
                <a:cubicBezTo>
                  <a:pt x="111" y="101"/>
                  <a:pt x="106" y="97"/>
                  <a:pt x="99" y="93"/>
                </a:cubicBezTo>
                <a:cubicBezTo>
                  <a:pt x="101" y="86"/>
                  <a:pt x="103" y="78"/>
                  <a:pt x="103" y="70"/>
                </a:cubicBezTo>
                <a:cubicBezTo>
                  <a:pt x="104" y="70"/>
                  <a:pt x="125" y="70"/>
                  <a:pt x="126" y="70"/>
                </a:cubicBezTo>
                <a:cubicBezTo>
                  <a:pt x="125" y="82"/>
                  <a:pt x="121" y="94"/>
                  <a:pt x="113" y="10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9" name="矩形 68"/>
          <p:cNvSpPr/>
          <p:nvPr/>
        </p:nvSpPr>
        <p:spPr>
          <a:xfrm>
            <a:off x="529189" y="1688652"/>
            <a:ext cx="4679999" cy="3139321"/>
          </a:xfrm>
          <a:prstGeom prst="rect">
            <a:avLst/>
          </a:prstGeom>
        </p:spPr>
        <p:txBody>
          <a:bodyPr wrap="square">
            <a:spAutoFit/>
          </a:bodyPr>
          <a:lstStyle/>
          <a:p>
            <a:pPr algn="just"/>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由于区块链要求节点必须存储全部历史数据，在这个每天产生海量数据的时代，节点的存储压力会越来越大。以比特币为例，截止到</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2021</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年</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12</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月</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31</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日，其所占存储空间已达到约</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383.0GB</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这导致当新节点加入区块链网络时，初始同步过程耗费大量时间。另外，使用区块链存储数据，在带来便利的同时，也会带来安全性问题以及查询效率低下、审计计算成本高昂等性能局限性问题。不管从区块链本身的角度，还是从区块链应用的角度，区块链的数据存储问题都极为重要。</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等腰三角形 38"/>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D913B188-8B5F-4193-8DE3-1347E1DBA6A6}"/>
              </a:ext>
            </a:extLst>
          </p:cNvPr>
          <p:cNvCxnSpPr/>
          <p:nvPr/>
        </p:nvCxnSpPr>
        <p:spPr>
          <a:xfrm>
            <a:off x="522197" y="4914605"/>
            <a:ext cx="4680000" cy="0"/>
          </a:xfrm>
          <a:prstGeom prst="lin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cxnSp>
      <p:pic>
        <p:nvPicPr>
          <p:cNvPr id="5" name="图片 4">
            <a:extLst>
              <a:ext uri="{FF2B5EF4-FFF2-40B4-BE49-F238E27FC236}">
                <a16:creationId xmlns:a16="http://schemas.microsoft.com/office/drawing/2014/main" id="{9E423096-C218-4147-9BFE-7857EA1FDB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0763" y="1512961"/>
            <a:ext cx="6688716" cy="3762403"/>
          </a:xfrm>
          <a:prstGeom prst="rect">
            <a:avLst/>
          </a:prstGeom>
        </p:spPr>
      </p:pic>
    </p:spTree>
    <p:extLst>
      <p:ext uri="{BB962C8B-B14F-4D97-AF65-F5344CB8AC3E}">
        <p14:creationId xmlns:p14="http://schemas.microsoft.com/office/powerpoint/2010/main" val="403777355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矩形 132"/>
          <p:cNvSpPr/>
          <p:nvPr/>
        </p:nvSpPr>
        <p:spPr>
          <a:xfrm>
            <a:off x="428092" y="2413337"/>
            <a:ext cx="5002343" cy="1938992"/>
          </a:xfrm>
          <a:prstGeom prst="rect">
            <a:avLst/>
          </a:prstGeom>
        </p:spPr>
        <p:txBody>
          <a:bodyPr wrap="square">
            <a:spAutoFit/>
          </a:bodyPr>
          <a:lstStyle/>
          <a:p>
            <a:pPr algn="just"/>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为了应对区块链的数据存储所占空间日益增大的问题，多项研究提出了使用区块链存储关键信息（元数据，包括文件关键字索引、交易有关信息、</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IPFS</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返回的哈希值），使用分布式文件系统这种链下方式存储真实数据的存储架构。</a:t>
            </a:r>
          </a:p>
        </p:txBody>
      </p:sp>
      <p:sp>
        <p:nvSpPr>
          <p:cNvPr id="27" name="矩形 3"/>
          <p:cNvSpPr>
            <a:spLocks noChangeArrowheads="1"/>
          </p:cNvSpPr>
          <p:nvPr/>
        </p:nvSpPr>
        <p:spPr bwMode="auto">
          <a:xfrm>
            <a:off x="798575" y="234824"/>
            <a:ext cx="6507660" cy="523220"/>
          </a:xfrm>
          <a:prstGeom prst="rect">
            <a:avLst/>
          </a:prstGeom>
        </p:spPr>
        <p:txBody>
          <a:bodyPr wrap="square">
            <a:spAutoFit/>
          </a:bodyPr>
          <a:lstStyle/>
          <a:p>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存储架构</a:t>
            </a:r>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区块链</a:t>
            </a:r>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分布式文件系统</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28" name="等腰三角形 27"/>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1154330F-3DA3-47DB-B924-CADEC9A85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375" y="1507886"/>
            <a:ext cx="5793824" cy="3809439"/>
          </a:xfrm>
          <a:prstGeom prst="rect">
            <a:avLst/>
          </a:prstGeom>
        </p:spPr>
      </p:pic>
    </p:spTree>
    <p:extLst>
      <p:ext uri="{BB962C8B-B14F-4D97-AF65-F5344CB8AC3E}">
        <p14:creationId xmlns:p14="http://schemas.microsoft.com/office/powerpoint/2010/main" val="307413344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矩形 132"/>
          <p:cNvSpPr/>
          <p:nvPr/>
        </p:nvSpPr>
        <p:spPr>
          <a:xfrm>
            <a:off x="428092" y="1936257"/>
            <a:ext cx="5002343" cy="3477875"/>
          </a:xfrm>
          <a:prstGeom prst="rect">
            <a:avLst/>
          </a:prstGeom>
        </p:spPr>
        <p:txBody>
          <a:bodyPr wrap="square">
            <a:spAutoFit/>
          </a:bodyPr>
          <a:lstStyle/>
          <a:p>
            <a:pPr algn="just"/>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星际文件系统</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(Inter Planet File System,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简称</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IPFS)</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可以存储结构化和非结构化文件，不仅提供了基于内容寻址和基于位置寻址两种交易访问方式，还可以处理数据冗余以及优化副本文件。因此，大多数工作使用</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IPFS</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作为存储真实数据的分布式文件系统。</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除此之外，通过创建二级区块链、冷热数据分类、数据交易并行的方法，还可以解决区块链吞吐量低、初始同步时间慢等性能问题。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矩形 3"/>
          <p:cNvSpPr>
            <a:spLocks noChangeArrowheads="1"/>
          </p:cNvSpPr>
          <p:nvPr/>
        </p:nvSpPr>
        <p:spPr bwMode="auto">
          <a:xfrm>
            <a:off x="798575" y="234824"/>
            <a:ext cx="6507660" cy="523220"/>
          </a:xfrm>
          <a:prstGeom prst="rect">
            <a:avLst/>
          </a:prstGeom>
        </p:spPr>
        <p:txBody>
          <a:bodyPr wrap="square">
            <a:spAutoFit/>
          </a:bodyPr>
          <a:lstStyle/>
          <a:p>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存储架构</a:t>
            </a:r>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区块链</a:t>
            </a:r>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+IPFS</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28" name="等腰三角形 27"/>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6202035F-1B1D-4F3F-AF65-56FFB78C0272}"/>
              </a:ext>
            </a:extLst>
          </p:cNvPr>
          <p:cNvPicPr/>
          <p:nvPr/>
        </p:nvPicPr>
        <p:blipFill>
          <a:blip r:embed="rId3"/>
          <a:stretch>
            <a:fillRect/>
          </a:stretch>
        </p:blipFill>
        <p:spPr>
          <a:xfrm>
            <a:off x="6096000" y="1702551"/>
            <a:ext cx="5367130" cy="3668339"/>
          </a:xfrm>
          <a:prstGeom prst="rect">
            <a:avLst/>
          </a:prstGeom>
        </p:spPr>
      </p:pic>
    </p:spTree>
    <p:extLst>
      <p:ext uri="{BB962C8B-B14F-4D97-AF65-F5344CB8AC3E}">
        <p14:creationId xmlns:p14="http://schemas.microsoft.com/office/powerpoint/2010/main" val="98485677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矩形 132"/>
          <p:cNvSpPr/>
          <p:nvPr/>
        </p:nvSpPr>
        <p:spPr>
          <a:xfrm>
            <a:off x="338109" y="2305615"/>
            <a:ext cx="4713751" cy="2246769"/>
          </a:xfrm>
          <a:prstGeom prst="rect">
            <a:avLst/>
          </a:prstGeom>
        </p:spPr>
        <p:txBody>
          <a:bodyPr wrap="square">
            <a:spAutoFit/>
          </a:bodyPr>
          <a:lstStyle/>
          <a:p>
            <a:pPr algn="just"/>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除了采用区块链</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云存储的架构外，还采用了一种基于循环队列的回收闲置空间的方法，避免了存储空间的浪费。另外，通过重用区块链以太网存储的智能合约字节码，节省了将近</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46%</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的智能合约数据存储空间</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提高了区块链的存储可扩展性。</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矩形 3"/>
          <p:cNvSpPr>
            <a:spLocks noChangeArrowheads="1"/>
          </p:cNvSpPr>
          <p:nvPr/>
        </p:nvSpPr>
        <p:spPr bwMode="auto">
          <a:xfrm>
            <a:off x="798575" y="234824"/>
            <a:ext cx="6507660" cy="523220"/>
          </a:xfrm>
          <a:prstGeom prst="rect">
            <a:avLst/>
          </a:prstGeom>
        </p:spPr>
        <p:txBody>
          <a:bodyPr wrap="square">
            <a:spAutoFit/>
          </a:bodyPr>
          <a:lstStyle/>
          <a:p>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存储架构</a:t>
            </a:r>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区块链</a:t>
            </a:r>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云存储</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28" name="等腰三角形 27"/>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A31A5778-09E8-48AE-A14D-15239C366C54}"/>
              </a:ext>
            </a:extLst>
          </p:cNvPr>
          <p:cNvPicPr>
            <a:picLocks noChangeAspect="1"/>
          </p:cNvPicPr>
          <p:nvPr/>
        </p:nvPicPr>
        <p:blipFill>
          <a:blip r:embed="rId3"/>
          <a:stretch>
            <a:fillRect/>
          </a:stretch>
        </p:blipFill>
        <p:spPr>
          <a:xfrm>
            <a:off x="5403930" y="1030880"/>
            <a:ext cx="6562593" cy="4796237"/>
          </a:xfrm>
          <a:prstGeom prst="rect">
            <a:avLst/>
          </a:prstGeom>
        </p:spPr>
      </p:pic>
    </p:spTree>
    <p:extLst>
      <p:ext uri="{BB962C8B-B14F-4D97-AF65-F5344CB8AC3E}">
        <p14:creationId xmlns:p14="http://schemas.microsoft.com/office/powerpoint/2010/main" val="63189027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矩形 132"/>
          <p:cNvSpPr/>
          <p:nvPr/>
        </p:nvSpPr>
        <p:spPr>
          <a:xfrm>
            <a:off x="798575" y="1061614"/>
            <a:ext cx="10650725" cy="1015663"/>
          </a:xfrm>
          <a:prstGeom prst="rect">
            <a:avLst/>
          </a:prstGeom>
        </p:spPr>
        <p:txBody>
          <a:bodyPr wrap="square">
            <a:spAutoFit/>
          </a:bodyPr>
          <a:lstStyle/>
          <a:p>
            <a:pPr algn="just"/>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利用链式数据结构存储区块链交易的哈希值，与区块链的链形成了一种双链存储架构。这一架构可以巧妙地解决区块链技术难以实现自动化存储和基于身份批量获取区块链存储的哈希数据的问题。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矩形 3"/>
          <p:cNvSpPr>
            <a:spLocks noChangeArrowheads="1"/>
          </p:cNvSpPr>
          <p:nvPr/>
        </p:nvSpPr>
        <p:spPr bwMode="auto">
          <a:xfrm>
            <a:off x="798575" y="234824"/>
            <a:ext cx="6507660" cy="523220"/>
          </a:xfrm>
          <a:prstGeom prst="rect">
            <a:avLst/>
          </a:prstGeom>
        </p:spPr>
        <p:txBody>
          <a:bodyPr wrap="square">
            <a:spAutoFit/>
          </a:bodyPr>
          <a:lstStyle/>
          <a:p>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存储架构</a:t>
            </a:r>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双链</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28" name="等腰三角形 27"/>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CFC072B4-A81D-43BF-9D84-62F18B8260CD}"/>
              </a:ext>
            </a:extLst>
          </p:cNvPr>
          <p:cNvPicPr>
            <a:picLocks noChangeAspect="1"/>
          </p:cNvPicPr>
          <p:nvPr/>
        </p:nvPicPr>
        <p:blipFill>
          <a:blip r:embed="rId3"/>
          <a:stretch>
            <a:fillRect/>
          </a:stretch>
        </p:blipFill>
        <p:spPr>
          <a:xfrm>
            <a:off x="2484374" y="2375074"/>
            <a:ext cx="7223252" cy="4084077"/>
          </a:xfrm>
          <a:prstGeom prst="rect">
            <a:avLst/>
          </a:prstGeom>
        </p:spPr>
      </p:pic>
    </p:spTree>
    <p:extLst>
      <p:ext uri="{BB962C8B-B14F-4D97-AF65-F5344CB8AC3E}">
        <p14:creationId xmlns:p14="http://schemas.microsoft.com/office/powerpoint/2010/main" val="357955935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矩形 132"/>
          <p:cNvSpPr/>
          <p:nvPr/>
        </p:nvSpPr>
        <p:spPr>
          <a:xfrm>
            <a:off x="798575" y="2136014"/>
            <a:ext cx="4793842" cy="2862322"/>
          </a:xfrm>
          <a:prstGeom prst="rect">
            <a:avLst/>
          </a:prstGeom>
        </p:spPr>
        <p:txBody>
          <a:bodyPr wrap="square">
            <a:spAutoFit/>
          </a:bodyPr>
          <a:lstStyle/>
          <a:p>
            <a:pPr algn="just"/>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如图所示，该架构是一种结合私有链与联盟链的复合链区块链架构。该架构根据待存储的实体数据的特点和实体本身的存储需求，在每个实体内构建一条私有链。在此基础上，结合区块链技术不同应用模式的特点，在不同实体之间构建联盟链。该存储架构实现了在复杂或分类场景下的自适应数据关联存储，从而解决了单一区块链存储结构带来的存储效率低的问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矩形 3"/>
          <p:cNvSpPr>
            <a:spLocks noChangeArrowheads="1"/>
          </p:cNvSpPr>
          <p:nvPr/>
        </p:nvSpPr>
        <p:spPr bwMode="auto">
          <a:xfrm>
            <a:off x="798575" y="234824"/>
            <a:ext cx="6507660" cy="523220"/>
          </a:xfrm>
          <a:prstGeom prst="rect">
            <a:avLst/>
          </a:prstGeom>
        </p:spPr>
        <p:txBody>
          <a:bodyPr wrap="square">
            <a:spAutoFit/>
          </a:bodyPr>
          <a:lstStyle/>
          <a:p>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存储架构</a:t>
            </a:r>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复合链</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28" name="等腰三角形 27"/>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DB4756D0-F277-4C60-8C93-EA48873F4822}"/>
              </a:ext>
            </a:extLst>
          </p:cNvPr>
          <p:cNvPicPr>
            <a:picLocks noChangeAspect="1"/>
          </p:cNvPicPr>
          <p:nvPr/>
        </p:nvPicPr>
        <p:blipFill>
          <a:blip r:embed="rId3"/>
          <a:stretch>
            <a:fillRect/>
          </a:stretch>
        </p:blipFill>
        <p:spPr>
          <a:xfrm>
            <a:off x="6096000" y="1319556"/>
            <a:ext cx="5666667" cy="4495238"/>
          </a:xfrm>
          <a:prstGeom prst="rect">
            <a:avLst/>
          </a:prstGeom>
        </p:spPr>
      </p:pic>
    </p:spTree>
    <p:extLst>
      <p:ext uri="{BB962C8B-B14F-4D97-AF65-F5344CB8AC3E}">
        <p14:creationId xmlns:p14="http://schemas.microsoft.com/office/powerpoint/2010/main" val="283539396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矩形 132"/>
          <p:cNvSpPr/>
          <p:nvPr/>
        </p:nvSpPr>
        <p:spPr>
          <a:xfrm>
            <a:off x="798575" y="1061614"/>
            <a:ext cx="10650725" cy="1015663"/>
          </a:xfrm>
          <a:prstGeom prst="rect">
            <a:avLst/>
          </a:prstGeom>
        </p:spPr>
        <p:txBody>
          <a:bodyPr wrap="square">
            <a:spAutoFit/>
          </a:bodyPr>
          <a:lstStyle/>
          <a:p>
            <a:pPr algn="just"/>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VBG(virtual block group)</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的思想将所有区块根据区块高度分为若干个</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VBG</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。一些</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VBG</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存储完整的区块数据，称为全</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VBG</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；而其他</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VBG</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只存储元数据信息，称为简单</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VBG</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。在该架构下，每个节点只需要存储部分区块数据，大量节省了节点的存储空间。</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矩形 3"/>
          <p:cNvSpPr>
            <a:spLocks noChangeArrowheads="1"/>
          </p:cNvSpPr>
          <p:nvPr/>
        </p:nvSpPr>
        <p:spPr bwMode="auto">
          <a:xfrm>
            <a:off x="798575" y="234824"/>
            <a:ext cx="6507660" cy="523220"/>
          </a:xfrm>
          <a:prstGeom prst="rect">
            <a:avLst/>
          </a:prstGeom>
        </p:spPr>
        <p:txBody>
          <a:bodyPr wrap="square">
            <a:spAutoFit/>
          </a:bodyPr>
          <a:lstStyle/>
          <a:p>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存储架构</a:t>
            </a:r>
            <a:r>
              <a:rPr lang="en-US" altLang="zh-CN"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rPr>
              <a:t>虚拟区块组</a:t>
            </a:r>
            <a:endParaRPr lang="zh-CN" altLang="en-US" sz="2800" b="1" kern="100" dirty="0">
              <a:solidFill>
                <a:srgbClr val="093B5C"/>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p:txBody>
      </p:sp>
      <p:sp>
        <p:nvSpPr>
          <p:cNvPr id="28" name="等腰三角形 27"/>
          <p:cNvSpPr/>
          <p:nvPr/>
        </p:nvSpPr>
        <p:spPr>
          <a:xfrm rot="5400000">
            <a:off x="310761" y="325508"/>
            <a:ext cx="396547" cy="341851"/>
          </a:xfrm>
          <a:prstGeom prst="triangl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C8606194-772F-4AB7-A007-1E607B797861}"/>
              </a:ext>
            </a:extLst>
          </p:cNvPr>
          <p:cNvPicPr>
            <a:picLocks noChangeAspect="1"/>
          </p:cNvPicPr>
          <p:nvPr/>
        </p:nvPicPr>
        <p:blipFill>
          <a:blip r:embed="rId3"/>
          <a:stretch>
            <a:fillRect/>
          </a:stretch>
        </p:blipFill>
        <p:spPr>
          <a:xfrm>
            <a:off x="1689474" y="2380847"/>
            <a:ext cx="8868926" cy="3850615"/>
          </a:xfrm>
          <a:prstGeom prst="rect">
            <a:avLst/>
          </a:prstGeom>
        </p:spPr>
      </p:pic>
    </p:spTree>
    <p:extLst>
      <p:ext uri="{BB962C8B-B14F-4D97-AF65-F5344CB8AC3E}">
        <p14:creationId xmlns:p14="http://schemas.microsoft.com/office/powerpoint/2010/main" val="182283491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FF06BB66-DAEF-4369-B8FC-1EE6358DF4B6"/>
  <p:tag name="ISPRING_SCORM_RATE_SLIDES" val="1"/>
  <p:tag name="ISPRINGONLINEFOLDERID" val="0"/>
  <p:tag name="ISPRINGONLINEFOLDERPATH" val="内容列表"/>
  <p:tag name="ISPRINGCLOUDFOLDERID" val="0"/>
  <p:tag name="ISPRINGCLOUDFOLDERPATH" val="资源库"/>
  <p:tag name="ISPRING_PLAYERS_CUSTOMIZATION" val="UEsDBBQAAgAIADkVvkg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5Fb5IzRbB6igDAACGDAAAJwAAAHVuaXZlcnNhbC9mbGFzaF9wdWJsaXNoaW5nX3NldHRpbmdzLnhtbNVX3W7aMBS+5yksT70soR1dOxSopgIaaguosK29qkxsiFXHzmIbSq/2NHuwPcmOY6Cgdl36g7QhIeLz853/ExMe3yYCTVmmuZJ1vFeuYMRkpCiXkzr+MmzvHmGkDZGUCCVZHUuF0XGjFKZ2JLiOB8wYENUIYKSupaaOY2PSWhDMZrMy12nmuEpYA/i6HKkkSDOmmTQsC1JB5vBj5inTeIFQAAC+iZILtUaphFDokc4VtYIhTsFzyV1QRLQF0TEOvNiIRDeTTFlJT5RQGcomozp+V8k/SxkP1eQJky4nugFERzY1Qil3XhAx4HcMxYxPYnD3sIrRjFMT1/F+1aGAdPAQJcf2oROHcqIgB9Is4BNmCCWG+KO3Z9it0UuCJ9G5JAmPhsBBLv46bg6vP1/1Wxdnne7p9bDXOxt2+t6JXCfYxAmDTUMhOKRsFrGVnZAYQ6IY/AadMRGahcE6aSk2VnLDOXdGIyUg97kWtFEyYrRLErZWjcENl22Q3MNoDIGIeR1/yjgRGHFDBI9WytqOtOEmr3p7XRIBFrQnQ+cDfG/eZyeKSabZultLjnY5jxrflBUUzZVFgt8wZBSC+G0CTzFD68VB40wlORXaxyAtOFiccjZj9DjP6QLwT4auwERiQRN6NRXMeAvfLb9DIzZWGeAyMoXOBjrXHr/8LOCUaH0PSpY+7gzOOs3WdafbbF3uuAAJnRIZPRMcCs6S1GwFn8yRVGapB+mIiNUsLwrlNOcVia388jJonljhy/zWxViD3mJJtmPlOYX5qweFzcZkmg+iG64cGkaQQ0k8JjAiWBdcWlYUMCISKSnmiESw1rQb6ylXVgPFD7CH1i/30OsjLvPTBFYbWMwoywpBVvb231cPPhwefayVg18/fu4+qbRY+H1BnDm/8U+eXPmrtf9wG4aB29KPL22T2X9zZ/cvWl+L5LXbuhwWKmlrUAiuV0Sqd1pE6sK/ZPprL5hCLsBSmvghg7UkeMINo2/ZYi9ok1e9232PbadNthjza0bjvwnZn1bXxI17YRg8enF1nIRLnkAi3Epc3XYbB9UK3DQfZZVKgLb536FR+g1QSwMEFAACAAgAORW+SHMKv3S0AgAAUAoAACEAAAB1bml2ZXJzYWwvZmxhc2hfc2tpbl9zZXR0aW5ncy54bWyVVm1v2jAQ/r5fgdh30r2ySSlSS5lUia1VW/W7kxyJhWNH9oWOfz/bsRsbCGRYlfDd8/jej6ZqS/niw2SS5oIJ+QyIlJfKSLxsQovradYiCj7LBUfgOONC1oRNFx9/2U+aWOQlltiBHMvZkBx6M3P7GUNxNr7NzRki5KJuCN+vRSlmGcm3pRQtLy66Vu0bkIzyrUZe/ZwvV4MGGFV4j1BHPq1+mDOO0khQCoxL31fmXGQxkgHzlq7sZySnN3U++gPajiqKlnbzyZwhWkNKiJN83jtdGP16XJW5OecJCH9RQ798NmcQysgeZPz43VdzBhmiaZv/6ZFGitIkNOacL+I7hwlS6PEzXl2Zc5FgAjKGLlbBpcfGeheA3Ndw7lMzrlKwR5PXg4Vgip4xWKBsIU38rdOpSrw9tKjnAxYbwpQGhKIe9KidfiSt8s/Esh73BG+UFwHICXrEq2BtDcvO3wAYy3v8cnlrV0Xo37sscFDCzgkDD3thj/yj03qEDIQ98pnRAh442x/BDzUdx5f4lrhins++1gIn+urz5W9eayytzeCqwLQTeEwtClgo484LrcFULU2srHMpOfIp5WRHS4JU8N8Gl+1tMCpNDhSu0073VYoUGZxqN+ujXtJhvew97kanjdux+1Hog+vuE9Q7/HpKEEle1fpHSU0njqeHRCdmmpxmmC2p4SDv+UaM5NREbkG+CMHGWuECIcTayIbAopusIXiaBClIk9NJTt0jp7LP2zoDudJFo+C7JpZ1uIqWFdN/+ErhDYqYMKDsmFjp5zih700ZCFwHAJF55Vu2u3SaumVIGezAD34gsAEPRZYq3aJD3XaDa9hg2G9OMqoh3Z7oGyXExYoThFftl4g3TqgY0fNIMmUji8beb+D+5Wgn+1VmWi/cYvbuOil6WOuPM6iF5j/Jf1BLAwQUAAIACAA5Fb5ILE+2i/0CAACXCwAAJgAAAHVuaXZlcnNhbC9odG1sX3B1Ymxpc2hpbmdfc2V0dGluZ3MueG1szZbdUhoxFIDveYpMOl7KqrXVMrs4HcHRqRVGaKtXTtgENmM22eYHxKs+TR+sT9KTDSCMlq6OdMoMAznJ+c5fcpL46C4XaMy04UomeLe+gxGTqaJcjhL8pX+yfYiRsURSIpRkCZYKo6NmLS7cQHCT9Zi1sNQgwEjTKGyCM2uLRhRNJpM6N4X2s0o4C3xTT1UeFZoZJi3TUSHIFH7stGAGzwgVAPDNlZypNWs1hOJA+qyoEwxxCp5L7oMi4tTmAkdh1YCktyOtnKTHSiiN9GiQ4Dc75We+JpBaPGfSp8Q0QejFtkEo5d4JInr8nqGM8VEG3h7sYzTh1GYJ3tv3FFgdPaaU7BA58ZRjBSmQdobPmSWUWBKGwZ5ld9bMBUFEp5LkPO3DDPLhJ7jVvzm97rYvz88uPt30O53z/lk3OFHqRKucOFo1FINDyumULezExFqSZuA36AyJMCyOlkXzZUMlV5zzYzRQAlJfamE0BE/FNMEfNScCI26J4Oli1hI9YvaEC4jB6+7Wh9LiB2CIN82INmzZ0HzG+CymzW/KCYqmyiHBbxmyCkFELod/GUPL6UZDrfJSKoixyAhOGRpzNmH0qMzSDPgnQ9dgInegCZuvEMwGC98dv0cDNlQauIyMYauCnJvArz8LXBBjHqBk7uNW7/ys1b45u2i1r7Z8gISOiUyfCYcSsrywG+GTKZLKzvUgHSlxhpVFoZyWc1Viq7+8DIbnToQyv3YxltAbLMlmrDynMH/1oLLZjIzLg+gPV4mGI8ihJIEJEykcdy4dqwpMiURKiikiKTQq44/1mCtnQBIOcECbl3sY9BGX5WgENwdY1JTpSsid3b23++/eHxx+aNSjXz9+bq9VmrXwriDeXOjhx2ub+KKRP+6GceR759Nt2Gr3r7pw97L9tUqmLtpX/UpFavcq4TpVVnU+VVl1Ga6N7tKVUckFaDOjcGyg0Qiec8voa26aFxR+/f0btsUrFX6DUazdvv9vEGG0eG6tvK/i6MkHYA3kq4/pZu03UEsDBBQAAgAIADkVvkjtpyr3oAEAAC0GAAAfAAAAdW5pdmVyc2FsL2h0bWxfc2tpbl9zZXR0aW5ncy5qc42UTW/CMAyG7/yKKrtOiH2y7TYNJiFxmDRu0w6hmFKRxlGSdjDEf18dvpo2HcSX5u3T17ErZ9OJysViFr1EG/fs9h/+3mlAmtU5XPu6aNEz0pkR6QwmaQYilcBqSHH49ChvT0TImElnOl1/kq2p+DGkN3MuTBVXAQsd0ExAKwLaT0BbhRL/epXtq9pVVGnzNLcWZTdGaUHarkSdccewq3e3qgXWYCxAn0HnPAbPtO9WG3lyfOhTVLkYM8XleowJdqc8XiYaczlry79YK9DlD1/ugN5z/23o2YnU2JGFrJ54+ETRTioNxsA+7+OQIggLPgVR8e259Q/qGTcLqtFFalJ7oF9vKKq04gk0utQ8QtnQ0qvRzT5Fk7Owsjvi7pbCIwRfg25YDe4pPBBVri74gUpjQh1poM2eH1GBfJbKZJ+6RxHk6LBk29a9U6Hu+APmjRDWRmgRmMis7eK4YOptcHBNLes4NPMiJIbyYkBToY+Lo+idxtavEdp/RYxby+NFVt4O5c1IHQdTPoMeyTmSkHG9BD1BFGU93+dOXk/e2f4BUEsDBBQAAgAIADkVvkg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DkVvkgM0rasbgAAAG4AAAAcAAAAdW5pdmVyc2FsL2xvY2FsX3NldHRpbmdzLnhtbLOxr8jNUShLLSrOzM+zVTLUM1BSSM1Lzk/JzEu3VQoNcdO1UFIoLknMS0nMyc9LtVXKy1dSsLfjssnJT07MCU4tKQEqLFYoyEmsTC0KSc0FMkpS/RJzgSqftq542bxCQVfhyf51z6bsVNK34wIA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DkVvkg129mtaAEAAPMCAAApAAAAdW5pdmVyc2FsL3NraW5fY3VzdG9taXphdGlvbl9zZXR0aW5ncy54bWyNUttqGzEQfc9XiPyAJY1uC1uDrsWQh0IT8rz1qmGJoy0rhYSij682rXHcurSap5lz5gwzOn1+nJJ9zmV+mr4PZZrT51jKlB7y9gqhfj8f5uXTEnMseXOq3E9pnF926eu81lo1lyGNwzLaFc1bjMLbQ0pq5VTLmGEUSeapV8h5bhvWgevANsxRYvvNbxI/dZe4j6lcVu03Z+ifDbuU41J2aYyvWzhnv4fON/i4DOPUeHkr2Br1OLU6tgZihEvuK9UAIJDljjhcpeykJshjxjFUoyhQQIRz0olKJOXQstCJpsJ8JxCTjFFXqaetG2ltHLVVQkeIbtO86mwNwUiMESEEmKtcQDAYNTY0DQ1qPSA4MCCqNpooQMEGE1j1zgvLkaJeYFyZMYDx6bin7d6f61T973WO5/yH4MUvuIiu3tpcMFe/f16WRr6NT98OQ4noy5DjbvxwHe5ubq5/efLNv0fGatS28V99/QNQSwMEFAACAAgAORW+SNrVd8wyEwAAEV4AABcAAAB1bml2ZXJzYWwvdW5pdmVyc2FsLnBuZ+3caVhSWdwAcMvJmXFrm3C3xcnKRAfN3FLLZWwm16xMXFKZcgvRTE0RKZuyRLFmMTOXxBLU0lQEN7AytUUlAiVXEnJDAQ0RFZeXZprnKed95+P76fo84gPHc8/vHu793/85H/7XPdycVRQ1FeXk5FR+Oux4VE7uK7CcnDz0GwXZJw+VSYuyP2tijjrby5V3ao/L3nwVcsj1kJxcZabSYtA62ftvow77xMjJqTZ//F3ThiD8IifnX/yT46FjFwL4A+6YyV8G24ZEOUlrqBd7VNvt+681HDpzouju3bFtVpgnG7/y3BB7f7dJ81nHr/zH7qbcvbZtB6/VbhvBWmfFkyaaGK3bOXKM53Y0z4ptizLbl2hVwmP6e+N/c99ZsrfhCSuejSJLJ6tpcQVJH170SKTCJmGf+g+P5eSVP395fEYBepmg6+kfPBd7f4mLMaa+Pbvm2frp1DUK6oEXP38ZUSfY0qmduBZzdpLeScIZ5dXH2hB018oJ5T8/lLp1ByjUDQ7JNGhbPdrwDx4Uzs95ppxvm7Tda0d7RO1f/keUp/KxitoPskOkgVRXgi6uUlzaLd+1t9zvj6fBll0HVwONbq2h2/+EMQg7cfBWxLr387NJpp8PvV0edyV0O/Rf6rCDRDnTTcW9pSSTL5uugWQdnqw6g4P31tDXth/OTivFvfyyaRtU1mGd/KppuangqPSDXpBBaZrBl00XZZZroNWT6Ki5Afw4/dcSgkHpqqb/xONKCQAewAN4AA/gATyAB/AAHsADeAAP4AE8gAfwAB7AA3gAD+ABPIAH8AAewAN4AA/gATyAB/AAHsADeAAP4AE8gAfwAB7AA3gAD+ABPIAH8AAewAN4AA/gATyAB/AAHsADeAAP4AE8gAfwAB7AA3gAD+ABPIAH8P9PeG/qyrI0DwFbXddKTj5MNgT9R2LwqhpS295cDF1z5vt2Yn1IwnchXzS9m/nYxZ4Y+L93cVknmlnHyNaK+bzxsOl/nmBxl82rIgvTL5rw5v89J9l44+zW/uzPOx3MWSNzbQCvqnilfm3fIwNokpRPblA7lRQtGSvKFOheeHdpQCe+f6PE/9XxV96vfF7dOYExzEx58flQt7oeRxWYRKPPCUy6bENQK6KCFT8i2yezKZIRaSeR7Owki5MlnNDp4VunBIK60fzaw9FjL8qGHw5TH+z9KrMPs/1z+z31uRmGO4y9aKuvyEwOsSENWrAOqMELEjtrmZfkY3TRiKRWhpozJiQ/YcR+HWZ/bU3/ka9DOheNG6eellNH25Es/3i+7fz738tGlmjo5Wrk+5vOndSCRF6Jj8RsVHIbv/J0ZhApXLKaNabMvEG0Js81MpO8uD40H+QydYFXxm4nzyTkmZzTbSoiG663nXsneM090M1I2FpYMxtq8Iq+0mAxWxeHhP1TasxLgdfxnlkkHp3MlowkfHixq0EaY+YuTDbizSRG0qQXL7XQOThQIVQgCkjoxr5XMe+PIjVbjVIRFHF32UjZO0+7Cp33C8sDwuT4WbalJCSfe0o5fHLvCWb2yjwNbStd0WSlrefXEcLQc81b9S97DZSPlPR1J/ET9qhtWQtdJKwIbUKk6cTT1iPx2tCsxAdi9ZcfTsySbO0jBPRjWdy5ptv5QYwMyKfZddEgmGfqJo4VTsSlUq5cHWQ/dlLZFHOrIZ8ranRs5oRC4g9tHp0Y8jGhxH0I/7pm2XoXlLkRJI2DTuSJh7DBSPOkF1XZ8QNKDpiN8EXe7suKW8RC0u/s4uN3S0dLl/0LS2xCwInE+ZcO1h+Kdzyeeo7RQjRGI+ZCyXkmVbPxTFio8+xHZXuH6ASd851zaIdlzstzD6S+lVhI5D9F23QVeImXr0uvj1JcKJVWQvatC2ixn6Q1SHCeHjy8JbgvaCZGz4E/g3W3eyv53vIN57zxN/w/MEMiD2uJWBjtUpo3H/edYwsepG/gqIxgHzhmqL7VjI4l3F7g5v6FEO7FU06HBRWRk2K8DaQj1i0boTHY4iptvFRq1YrpS8z/+26oXVZm1qhuii8nnyzOZ4OTQ3pRnRSqM+JBeH1opQmU+CRPC8zLm5wWq7a6e/B3k+NFowcSRiwjT1OFdRH04EZ5u3SQdEfb22bqPNIz8OVh3+KaJpigaiZLqI7AQ6/PZtHPaUvMGVqnGBnGn76dSVMPvKIfjVWpjoDNLqu61bgmPkS75+m/0cJYMpwwm50wKJZBqLtHS3qO0cncuJ0FIHBx+jWQyO5oHfmNdVcasuPcpD41Hymo6xL+PJPVPMMoj0knT5/563QeKJSPKrkL+qiTNjR8r77rnI24spwyPeaqBnbbAOYRb5RMBBx7RIiAtdcdhglf7EP1KAXlcSDKTs0RUCYttUDRtLG4JSp34nz+0K6nxI+f9YohvYup5WHRz59Xfjw1vwk9cH7ywviAVNjUJJ3jZsZHxDORaHk8NLrCB4vqCOZbtFO+OYawdD1FcoMEtGL+rsJXptI43apVxr5o2UXqS1jJz78sWkaNSySd1kLtLUblPkR1xN31Xy+8JsLyb+jmmzFGc3XPjRV9HzFai3OSztxYEFIznfyrz0bGzF2pbq2zt2+wfTE1k6sIEjceOxYeVOKUPnTFIpVcItW4ej1NpbkvXa91an5cIyz69AuhesC1mM4qv7LQ6Uz0IkwyP1qwMkJblsWpADGn27TpzBKkxrDmsZeEfMaydYJSA/vBr3jwXHYkN+dTyCTteyTeRX7YQ7JugSfCEtNOH17QibEbR4T3O2L0MomEvDdD1h+kCom8Rytx0MOuW5MlggqJc+DColqB5oTVEo7qey+U611417VMb3cvLVWNc/ZQUYd5kgAaSAjbYqqKMnEWzhRCSfebivyvVWchO6u0FXe15eRAw7oVJ+8gqPOxaMoymn0TtLIsaaKNlOmtV/V3qSbnHjkxKEaG+xRznnXTOQ1Cat/x1z5V7Udo+MmMW+Mi1s7Wlychf99rNZdgtoPEwccaaNbNOjgST/JPZUQgpyvbdBvCpWHsJSYtvKFqoI1a5DtBDacuCN/wK/Ov3Jd4i1hVTJj2IAkMs8EuJNhgS9p8GRGL4QtR2hOjsU1iUe9yXv1Sb2XoK2S7GCybiyKn9ffGAx6rzyWfc2LjDq676OAMYobpNVeQ2clIoSoK8WCUepCpdNDp8qyZ7aYHy5TjREJbNzVcAzv/7PfBC9mRS88+xVtfDUKERvvAbK85mymm9mKR8ApXVBcJ1kArSQi3Jo6E9SVx4eVx30cprT2iewThcqufNRetrPcz3I7lLe2J6ktk9yiJr55EqZAhewOZ3lqZLw7xz1bQElwiKhAfkwXnvFNM6eV9A0pBGm/Jm8o29VPDnZdep0WGD1uq6tggIpLbLNyIaMRGMHR4K9aVEliuokaZ/mGAvevTPXw26N3l9bYWBieJ5td6seetNQNrYwZwLVHIR2sdrNPILVeH4LNwJZJ5+lVnCBM+UUZqHplMN7bpje1AkfhDiUn8WS865/USuY/JLYe3g+Ct0cUZwinLk9X93L4/Mu6PyHKKYEjO/eftwpYotmK5jo3n3kEH6+GHy6qZtoQ/+VTeQHWcC1G9LU2EBXGbN5X9ysI8h+Cvz7Q2n0ff+RRiH125JJoj3kBVFuosefSdl+KclhZrWAHSDvrXlFA61lZdIU1RXVwzixujQPyrRXZJmyuu5JjRccnxWm1xv7RS9fLJaaDTRea23HFZ9lap3nH0lxFJ8IWxG02JQZZEjm6+EX3voE3EC3owu6oLMwZh1YxlpI4v79f4O9cIVJKPiHvZRg7rQ9WI/NjgH5laVs2hntaDfCtlbkLvRi0ptldHQCAXmfbGefeVsHmhLDMug3ME7JtxqEHXeakxPvH5XOh1UDiP1KxnfvVVjexiYVcyc0Ojt0GTZujODW1b0YvKz6Yakk8wslRJ85TdfifkU3FOQi+T3pYU6E+2Qj3t3irXvBST2F9bTryiIzf6ngsYPi0eifZl/Z2eRsFVZkghIy4Fvfsj1G6ete5qxtSzOpN0Oqz7A0qlJQUsrHQKeeE7J4yOmB0Xflg4M+yQWTiK6OSy1aLD5/u45W2Wsfda5iqx7O+180EmsQupodMrapVa9tq2e2B3I/KZKPL4UBhj7+Hvuu2Wxt0bmpb4iIbUrclz5mwJG70ikEUjbs8BTkuN//ZOlFtHPLwAD8MSQ8lwY33flhSMLFy3xLDHd3g5w6LQ8AEtNJf2l9pH5cDUY/my8nWQwV0PihR7b4K47tPqBbpv4t61WY9RGA68eFVjjx43FQ3009bfUG8GRdT31KuIRzWPX2MdI/Hx6ZnEsYGVqX18zYJp/G/pmb+MD7B/G//4RbutH89V/SBmnRIuf7jVNGng8h2zRLgr/wLnbH4OObL6/LsOodOkieyO2RGxt6fE4U0rOSx1XKd+21GEy/qHHkh68FwKXdUst74JlgXj2aZ6P9e9ionjY2D2cESCK5n6Ka2+tFMhACXuirkOSjVaWyfMAcGR0Yvj22OM9C0PBMMEs+N7yOtSp09fuPeMynBQhYtISlRWtjKsY8710UMscbfWEcOuRrf1Gk7pVqUc2dPjgLrh1e1FIw/7DHUuiHynT+nLS0/kNrs/H8vbYdKoPkrd1C9oMi+O2Ts1deyP6Zs6XIZT97OUuleQfITFmS1GPDY/jRaRVWQeUOzrDvlU9hUqn2m7MOY5hIv/9RkTn0o0x/XSv/bCp6Y7/Gj9FDci9I95SAaztKoH+XjsUV0jUZT0QpLsQpi5AdrNc7kUVyiJU3RF9nPNFcjXQKdx5vulxRjQ5dBpWUKalzcbPfYNBsWIpM6PDDQtiysGZJF7QpqS8UREs0PHad4QjkMIvPozwyaNHcy0hJNE/FOnpY4aHdFQyM8VPT+d+rDWcy/P4VBgGeNY4isLZTUv/NuODIs224pIhEPWp+dVsfLH9L7MjkQhnQ53lnocIMCZOSGL326t2Txo1NkjCGG7LVpAmW5JdxAvzJ6RBvXhkibEAd6+m6Dvw6maFSVtUO7xvj4z1KJ+YEPB0B4IPClTxQI+PzF2w6TyTN52qDLOyT+wujwIorpZ/J66vDARwubjLjYnLC+wmgQCiiTgCSdlHQZ0+ytMMtGn+tztzeDeEhX4aIMiomEhZomch2AVSzrBk+AQ42/S8ayXsbyopxFbwOEabc4pLuAjiAMu5MJ/Vh6+mnOyQIu16g0eJ/m+XKRAXH06vYzarIWN1QYnmScDqkOjX67JkZZz4eSBuLjCW0E3CIpmtim45P25eNWYuvHiO7JIyqm3CS4ic/iudjOSgJ0NeWiLWP/rVpygpOn7Xsf5ZhOlsNYiibS1EJ/RkzM9BsaP7//lUwx7d1LemDrHua+kRoFMwIX+CEZBwsjtrif2RHV/GqfbF0Hh7caUeNm2OsMWZQ9nNfDHuM2xJ1O2IHToHpCoC/WH+emspj5nd7GgqBjfePBsjbbXk6c3Qft3I0dcQn79awyo5oWxwlSj47VjGeJcfu/E6fwF4o0a/BVi9Pl7LYG7jhBrc1nvoxKf11jbvG/0bt1jvEHttGXiq7B6Fb9PSzqL9fKnkueHPVlkCyG89aGwwvyM78ryPemKbI3VgDCcbT1CVHfEoPCpzDoutwjcyqqRHa4Fq4NrmaXjsPfeJg77yNZBT6u19zcm/viJdfESXJlppkIa1HWpW8kv/GO4P9Fy8AI3QzCbgHiQq1s1ynWT+F8T/ekdMG/mx1zJdFcpUYrudi5YmLmB0TB2xPCLnPLaSOKfozvrzmXB7mTcsDTePwKZ/Sf9T4NXPiRbjvajaQu50toxUXvPfmEGg8dwcJt2Gwa5v86ND2IniTqqIzYZLj1n+EbWnZZMVtPSQGpTOaCPi6pYpE6aKA0iSyyk9CvnJxzWTggbkp0RLSGWZw3F6dmd3/x9/fRpEoqY5LfsI3W0+qsONI+O36safQ2dbdookJMmqOnx7Wo12A6wTTwbJREsS4UFOkbhg/Udvx0yF5L22nPvWFJjbftAxkdjC450/lmtfdt2cSAx4NPCQVuBlLw5DJM3tVNiGdIkwgm8aBqpdQh9o3nkKW2w0Y6qnfKSnpACPq8XJBmIZz+Jmn622T23w0vUDc9Srk8wblPsEU0mnPlsKyFcXqz/xskmZeU1Vtq/1ImpdbcxP2mYYBotYLdyQj3jG7us/4xRCB4/cIR95WGb90bOUOrWwa6gaTF7enwHekXKprntIYSlXFHD1aHPjsCufFYDe8U06ubsntHJy0YDwsbJTPQL9pPS0Mr3an7vE07JYvGALJmpLcu010lm0cJ7nZLPZg0o6a/aralfQw+e+XbHuHv2cPXRVVW2aw0/7oI83aj3f2zCJPiUFraV3PhyT4OhUL4oaVqpYRj4/avE+ME/LvG2eCcvTrcRrhzNPvbj6rrd6oSAaFkCn7wRzNz3r7ZrJh4UzksBukkbXhhYkr3adE+d4OZ5KoSOo8pWMXgC7jcTj6zmreDVWyt4Uw8UDrWkCeZ9bbeyKBLIHtwbjLU3PfvXptEuMw8bXP2zqQm0nOabvltIbJ6SnOznJyc3x3L7wJT/AVBLAwQUAAIACAA5Fb5IbUCbGUoAAABrAAAAGwAAAHVuaXZlcnNhbC91bml2ZXJzYWwucG5nLnhtbLOxr8jNUShLLSrOzM+zVTLUM1Cyt+PlsikoSi3LTC1XqACKGekZQICSQiUqtzwzpSQDKGRgYooQzEjNTM8osVUytzCBC+oDzQQAUEsBAgAAFAACAAgAORW+SBUOrShkBAAABxEAAB0AAAAAAAAAAQAAAAAAAAAAAHVuaXZlcnNhbC9jb21tb25fbWVzc2FnZXMubG5nUEsBAgAAFAACAAgAORW+SM0WweooAwAAhgwAACcAAAAAAAAAAQAAAAAAnwQAAHVuaXZlcnNhbC9mbGFzaF9wdWJsaXNoaW5nX3NldHRpbmdzLnhtbFBLAQIAABQAAgAIADkVvkhzCr90tAIAAFAKAAAhAAAAAAAAAAEAAAAAAAwIAAB1bml2ZXJzYWwvZmxhc2hfc2tpbl9zZXR0aW5ncy54bWxQSwECAAAUAAIACAA5Fb5ILE+2i/0CAACXCwAAJgAAAAAAAAABAAAAAAD/CgAAdW5pdmVyc2FsL2h0bWxfcHVibGlzaGluZ19zZXR0aW5ncy54bWxQSwECAAAUAAIACAA5Fb5I7acq96ABAAAtBgAAHwAAAAAAAAABAAAAAABADgAAdW5pdmVyc2FsL2h0bWxfc2tpbl9zZXR0aW5ncy5qc1BLAQIAABQAAgAIADkVvkg9PC/RwQAAAOUBAAAaAAAAAAAAAAEAAAAAAB0QAAB1bml2ZXJzYWwvaTE4bl9wcmVzZXRzLnhtbFBLAQIAABQAAgAIADkVvkgM0rasbgAAAG4AAAAcAAAAAAAAAAEAAAAAABYRAAB1bml2ZXJzYWwvbG9jYWxfc2V0dGluZ3MueG1sUEsBAgAAFAACAAgARJRXRyO0Tvv7AgAAsAgAABQAAAAAAAAAAQAAAAAAvhEAAHVuaXZlcnNhbC9wbGF5ZXIueG1sUEsBAgAAFAACAAgAORW+SDXb2a1oAQAA8wIAACkAAAAAAAAAAQAAAAAA6xQAAHVuaXZlcnNhbC9za2luX2N1c3RvbWl6YXRpb25fc2V0dGluZ3MueG1sUEsBAgAAFAACAAgAORW+SNrVd8wyEwAAEV4AABcAAAAAAAAAAAAAAAAAmhYAAHVuaXZlcnNhbC91bml2ZXJzYWwucG5nUEsBAgAAFAACAAgAORW+SG1AmxlKAAAAawAAABsAAAAAAAAAAQAAAAAAASoAAHVuaXZlcnNhbC91bml2ZXJzYWwucG5nLnhtbFBLBQYAAAAACwALAEkDAACEKgAAAAA="/>
  <p:tag name="ISPRING_SCORM_ENDPOINT" val="&lt;endpoint&gt;&lt;enable&gt;0&lt;/enable&gt;&lt;lrs&gt;http://&lt;/lrs&gt;&lt;auth&gt;0&lt;/auth&gt;&lt;login&gt;&lt;/login&gt;&lt;password&gt;&lt;/password&gt;&lt;key&gt;&lt;/key&gt;&lt;name&gt;&lt;/name&gt;&lt;email&gt;&lt;/email&gt;&lt;/endpoint&gt;&#10;"/>
  <p:tag name="ISPRING_PRESENTATION_TITLE" val="88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76200" dir="2700000" algn="tl" rotWithShape="0">
            <a:prstClr val="black">
              <a:alpha val="60000"/>
            </a:prstClr>
          </a:outerShdw>
        </a:effectLst>
      </a:spPr>
      <a:bodyPr rtlCol="0" anchor="ct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4399</TotalTime>
  <Words>1398</Words>
  <Application>Microsoft Office PowerPoint</Application>
  <PresentationFormat>宽屏</PresentationFormat>
  <Paragraphs>53</Paragraphs>
  <Slides>15</Slides>
  <Notes>15</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15</vt:i4>
      </vt:variant>
    </vt:vector>
  </HeadingPairs>
  <TitlesOfParts>
    <vt:vector size="20" baseType="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更多精品：http://shop248912786.taobao.com</dc:title>
  <dc:subject>更多精品：http://shop248912786.taobao.com</dc:subject>
  <dc:creator>淘宝---解忧素材</dc:creator>
  <cp:keywords>更多精品：http:/shop248912786.taobao.com</cp:keywords>
  <cp:lastModifiedBy>秦 清澳</cp:lastModifiedBy>
  <cp:revision>479</cp:revision>
  <dcterms:created xsi:type="dcterms:W3CDTF">2016-06-07T09:36:26Z</dcterms:created>
  <dcterms:modified xsi:type="dcterms:W3CDTF">2022-01-16T07:00:27Z</dcterms:modified>
</cp:coreProperties>
</file>